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80" r:id="rId2"/>
    <p:sldId id="284" r:id="rId3"/>
    <p:sldId id="285" r:id="rId4"/>
    <p:sldId id="287" r:id="rId5"/>
    <p:sldId id="288" r:id="rId6"/>
    <p:sldId id="289" r:id="rId7"/>
    <p:sldId id="295" r:id="rId8"/>
    <p:sldId id="290" r:id="rId9"/>
    <p:sldId id="293" r:id="rId10"/>
    <p:sldId id="294" r:id="rId11"/>
    <p:sldId id="291" r:id="rId12"/>
    <p:sldId id="296" r:id="rId13"/>
    <p:sldId id="299" r:id="rId14"/>
  </p:sldIdLst>
  <p:sldSz cx="9144000" cy="5143500" type="screen16x9"/>
  <p:notesSz cx="6797675" cy="9926638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1pPr>
    <a:lvl2pPr marL="407575" indent="-51873" algn="ctr" rtl="0" fontAlgn="base">
      <a:spcBef>
        <a:spcPct val="5000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2pPr>
    <a:lvl3pPr marL="815150" indent="-103746" algn="ctr" rtl="0" fontAlgn="base">
      <a:spcBef>
        <a:spcPct val="5000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3pPr>
    <a:lvl4pPr marL="1223960" indent="-156855" algn="ctr" rtl="0" fontAlgn="base">
      <a:spcBef>
        <a:spcPct val="5000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4pPr>
    <a:lvl5pPr marL="1631534" indent="-208728" algn="ctr" rtl="0" fontAlgn="base">
      <a:spcBef>
        <a:spcPct val="5000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+mn-ea"/>
        <a:cs typeface="+mn-cs"/>
      </a:defRPr>
    </a:lvl5pPr>
    <a:lvl6pPr marL="1778508" algn="l" defTabSz="711403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6pPr>
    <a:lvl7pPr marL="2134210" algn="l" defTabSz="711403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7pPr>
    <a:lvl8pPr marL="2489911" algn="l" defTabSz="711403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8pPr>
    <a:lvl9pPr marL="2845613" algn="l" defTabSz="711403" rtl="0" eaLnBrk="1" latinLnBrk="0" hangingPunct="1">
      <a:defRPr sz="1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T" initials="NdT" lastIdx="19" clrIdx="0">
    <p:extLst>
      <p:ext uri="{19B8F6BF-5375-455C-9EA6-DF929625EA0E}">
        <p15:presenceInfo xmlns:p15="http://schemas.microsoft.com/office/powerpoint/2012/main" userId="N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99CC"/>
    <a:srgbClr val="003366"/>
    <a:srgbClr val="A162D0"/>
    <a:srgbClr val="FFFFFF"/>
    <a:srgbClr val="2E599E"/>
    <a:srgbClr val="FF9900"/>
    <a:srgbClr val="663300"/>
    <a:srgbClr val="456F8B"/>
    <a:srgbClr val="D2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9" autoAdjust="0"/>
    <p:restoredTop sz="99886" autoAdjust="0"/>
  </p:normalViewPr>
  <p:slideViewPr>
    <p:cSldViewPr>
      <p:cViewPr>
        <p:scale>
          <a:sx n="125" d="100"/>
          <a:sy n="125" d="100"/>
        </p:scale>
        <p:origin x="984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22C2A-49FE-476F-A473-2D823F7721C0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6918DDCD-ABC6-4A08-A73C-93D2A3556996}">
      <dgm:prSet phldrT="[Texte]" custT="1"/>
      <dgm:spPr/>
      <dgm:t>
        <a:bodyPr/>
        <a:lstStyle/>
        <a:p>
          <a:r>
            <a:rPr lang="en-GB" sz="2400" noProof="0" dirty="0"/>
            <a:t>Why</a:t>
          </a:r>
        </a:p>
      </dgm:t>
    </dgm:pt>
    <dgm:pt modelId="{DDED882C-1015-42FD-BFAC-6969B2968F5A}" type="parTrans" cxnId="{FDC629E8-4DBC-4BAF-81C4-5880ECCB5AAA}">
      <dgm:prSet/>
      <dgm:spPr/>
      <dgm:t>
        <a:bodyPr/>
        <a:lstStyle/>
        <a:p>
          <a:endParaRPr lang="en-GB" noProof="0" dirty="0"/>
        </a:p>
      </dgm:t>
    </dgm:pt>
    <dgm:pt modelId="{B08236C2-DADA-493E-9A41-E857620B9B7C}" type="sibTrans" cxnId="{FDC629E8-4DBC-4BAF-81C4-5880ECCB5AAA}">
      <dgm:prSet/>
      <dgm:spPr/>
      <dgm:t>
        <a:bodyPr/>
        <a:lstStyle/>
        <a:p>
          <a:endParaRPr lang="en-GB" noProof="0" dirty="0"/>
        </a:p>
      </dgm:t>
    </dgm:pt>
    <dgm:pt modelId="{5F6CF490-C903-46B9-B55B-AFA39E9AF4BA}">
      <dgm:prSet phldrT="[Texte]" custT="1"/>
      <dgm:spPr/>
      <dgm:t>
        <a:bodyPr/>
        <a:lstStyle/>
        <a:p>
          <a:pPr marL="541338" indent="-182563"/>
          <a:r>
            <a:rPr lang="en-GB" sz="1600" noProof="0" dirty="0"/>
            <a:t>Expectations and responsibilities</a:t>
          </a:r>
        </a:p>
      </dgm:t>
    </dgm:pt>
    <dgm:pt modelId="{97F4181D-35E6-4050-84E1-9640B0C3BA6C}" type="parTrans" cxnId="{69D5AD5D-C3E9-414C-A8B8-EF4F4F63D29D}">
      <dgm:prSet/>
      <dgm:spPr/>
      <dgm:t>
        <a:bodyPr/>
        <a:lstStyle/>
        <a:p>
          <a:endParaRPr lang="en-GB" noProof="0" dirty="0"/>
        </a:p>
      </dgm:t>
    </dgm:pt>
    <dgm:pt modelId="{687B8865-33CE-44CC-BC35-51458A14FA21}" type="sibTrans" cxnId="{69D5AD5D-C3E9-414C-A8B8-EF4F4F63D29D}">
      <dgm:prSet/>
      <dgm:spPr/>
      <dgm:t>
        <a:bodyPr/>
        <a:lstStyle/>
        <a:p>
          <a:endParaRPr lang="en-GB" noProof="0" dirty="0"/>
        </a:p>
      </dgm:t>
    </dgm:pt>
    <dgm:pt modelId="{66B9AB7E-1C6B-4B71-AD91-D1D1C81F9F88}">
      <dgm:prSet phldrT="[Texte]" custT="1"/>
      <dgm:spPr/>
      <dgm:t>
        <a:bodyPr/>
        <a:lstStyle/>
        <a:p>
          <a:pPr marL="541338" indent="-182563"/>
          <a:r>
            <a:rPr lang="en-GB" sz="1600" noProof="0" dirty="0"/>
            <a:t>Need for international standards</a:t>
          </a:r>
        </a:p>
      </dgm:t>
    </dgm:pt>
    <dgm:pt modelId="{66462D07-0F60-4145-B830-2A0B80D605A8}" type="parTrans" cxnId="{26DE5127-C3B1-4420-9E7B-4F45E45CED51}">
      <dgm:prSet/>
      <dgm:spPr/>
      <dgm:t>
        <a:bodyPr/>
        <a:lstStyle/>
        <a:p>
          <a:endParaRPr lang="en-GB" noProof="0" dirty="0"/>
        </a:p>
      </dgm:t>
    </dgm:pt>
    <dgm:pt modelId="{42FB498F-4014-452E-9B37-DF183C2D6F30}" type="sibTrans" cxnId="{26DE5127-C3B1-4420-9E7B-4F45E45CED51}">
      <dgm:prSet/>
      <dgm:spPr/>
      <dgm:t>
        <a:bodyPr/>
        <a:lstStyle/>
        <a:p>
          <a:endParaRPr lang="en-GB" noProof="0" dirty="0"/>
        </a:p>
      </dgm:t>
    </dgm:pt>
    <dgm:pt modelId="{F45E92D7-8E32-479D-9785-FD1395340E58}">
      <dgm:prSet phldrT="[Texte]" custT="1"/>
      <dgm:spPr/>
      <dgm:t>
        <a:bodyPr/>
        <a:lstStyle/>
        <a:p>
          <a:r>
            <a:rPr lang="en-GB" sz="2400" noProof="0" dirty="0"/>
            <a:t>How</a:t>
          </a:r>
        </a:p>
      </dgm:t>
    </dgm:pt>
    <dgm:pt modelId="{72C002BA-9FAC-475E-A8DE-EA9B2E426629}" type="parTrans" cxnId="{B41F9C44-1099-4F28-B7A0-7C90A7B4B79B}">
      <dgm:prSet/>
      <dgm:spPr/>
      <dgm:t>
        <a:bodyPr/>
        <a:lstStyle/>
        <a:p>
          <a:endParaRPr lang="en-GB" noProof="0" dirty="0"/>
        </a:p>
      </dgm:t>
    </dgm:pt>
    <dgm:pt modelId="{BDFDA94F-D3DB-41AD-AB13-EAA9102384A5}" type="sibTrans" cxnId="{B41F9C44-1099-4F28-B7A0-7C90A7B4B79B}">
      <dgm:prSet/>
      <dgm:spPr/>
      <dgm:t>
        <a:bodyPr/>
        <a:lstStyle/>
        <a:p>
          <a:endParaRPr lang="en-GB" noProof="0" dirty="0"/>
        </a:p>
      </dgm:t>
    </dgm:pt>
    <dgm:pt modelId="{B0075F57-F9D8-4A4E-8EB6-07EA8AA82348}">
      <dgm:prSet phldrT="[Texte]" custT="1"/>
      <dgm:spPr/>
      <dgm:t>
        <a:bodyPr/>
        <a:lstStyle/>
        <a:p>
          <a:pPr marL="541338" indent="-182563"/>
          <a:r>
            <a:rPr lang="en-GB" sz="1600" noProof="0" dirty="0"/>
            <a:t>Added value of scientific research</a:t>
          </a:r>
        </a:p>
      </dgm:t>
    </dgm:pt>
    <dgm:pt modelId="{47AF9504-385F-452A-9C57-E1232D51C48A}" type="parTrans" cxnId="{80BAAFD0-1778-4589-958D-E7163028A6C4}">
      <dgm:prSet/>
      <dgm:spPr/>
      <dgm:t>
        <a:bodyPr/>
        <a:lstStyle/>
        <a:p>
          <a:endParaRPr lang="en-GB" noProof="0" dirty="0"/>
        </a:p>
      </dgm:t>
    </dgm:pt>
    <dgm:pt modelId="{51375C04-5D4A-4734-B0CA-D1B4C8802272}" type="sibTrans" cxnId="{80BAAFD0-1778-4589-958D-E7163028A6C4}">
      <dgm:prSet/>
      <dgm:spPr/>
      <dgm:t>
        <a:bodyPr/>
        <a:lstStyle/>
        <a:p>
          <a:endParaRPr lang="en-GB" noProof="0" dirty="0"/>
        </a:p>
      </dgm:t>
    </dgm:pt>
    <dgm:pt modelId="{D1E0E958-B5D7-422A-B0D4-9D9144B5A29D}">
      <dgm:prSet phldrT="[Texte]" custT="1"/>
      <dgm:spPr/>
      <dgm:t>
        <a:bodyPr/>
        <a:lstStyle/>
        <a:p>
          <a:pPr marL="541338" indent="-182563"/>
          <a:r>
            <a:rPr lang="en-GB" sz="1600" noProof="0" dirty="0"/>
            <a:t>Knowledge sharing and cooperation</a:t>
          </a:r>
        </a:p>
      </dgm:t>
    </dgm:pt>
    <dgm:pt modelId="{70FE0167-6005-4B3C-B87A-3A8EA612E374}" type="parTrans" cxnId="{C26F9C28-AC92-4069-A7DF-5571D47B1F82}">
      <dgm:prSet/>
      <dgm:spPr/>
      <dgm:t>
        <a:bodyPr/>
        <a:lstStyle/>
        <a:p>
          <a:endParaRPr lang="en-GB" noProof="0" dirty="0"/>
        </a:p>
      </dgm:t>
    </dgm:pt>
    <dgm:pt modelId="{3913A275-B507-4E75-ADC7-D4D450B2D37A}" type="sibTrans" cxnId="{C26F9C28-AC92-4069-A7DF-5571D47B1F82}">
      <dgm:prSet/>
      <dgm:spPr/>
      <dgm:t>
        <a:bodyPr/>
        <a:lstStyle/>
        <a:p>
          <a:endParaRPr lang="en-GB" noProof="0" dirty="0"/>
        </a:p>
      </dgm:t>
    </dgm:pt>
    <dgm:pt modelId="{C3475B1E-31DE-4363-BA5A-DAC5BE23BC9B}">
      <dgm:prSet phldrT="[Texte]" custT="1"/>
      <dgm:spPr/>
      <dgm:t>
        <a:bodyPr/>
        <a:lstStyle/>
        <a:p>
          <a:r>
            <a:rPr lang="en-GB" sz="2400" noProof="0" dirty="0"/>
            <a:t>What</a:t>
          </a:r>
        </a:p>
      </dgm:t>
    </dgm:pt>
    <dgm:pt modelId="{A564B8A8-1698-42EF-947F-F27EE9BD8D52}" type="parTrans" cxnId="{5185D474-1D21-4054-A917-22487AF99953}">
      <dgm:prSet/>
      <dgm:spPr/>
      <dgm:t>
        <a:bodyPr/>
        <a:lstStyle/>
        <a:p>
          <a:endParaRPr lang="en-GB" noProof="0" dirty="0"/>
        </a:p>
      </dgm:t>
    </dgm:pt>
    <dgm:pt modelId="{BACE7C4F-854C-4945-89BA-DC277A152694}" type="sibTrans" cxnId="{5185D474-1D21-4054-A917-22487AF99953}">
      <dgm:prSet/>
      <dgm:spPr/>
      <dgm:t>
        <a:bodyPr/>
        <a:lstStyle/>
        <a:p>
          <a:endParaRPr lang="en-GB" noProof="0" dirty="0"/>
        </a:p>
      </dgm:t>
    </dgm:pt>
    <dgm:pt modelId="{EF9CB66F-6908-449D-BF87-BD28A43E22EB}">
      <dgm:prSet phldrT="[Texte]" custT="1"/>
      <dgm:spPr/>
      <dgm:t>
        <a:bodyPr/>
        <a:lstStyle/>
        <a:p>
          <a:pPr marL="541338" indent="-182563"/>
          <a:r>
            <a:rPr lang="en-GB" sz="1600" noProof="0" dirty="0"/>
            <a:t>CORESTA projects</a:t>
          </a:r>
        </a:p>
      </dgm:t>
    </dgm:pt>
    <dgm:pt modelId="{8EBC68B2-BA57-46E2-979D-8E59E6A71216}" type="parTrans" cxnId="{E6E9E585-A503-41AA-8707-E7AA99620A0C}">
      <dgm:prSet/>
      <dgm:spPr/>
      <dgm:t>
        <a:bodyPr/>
        <a:lstStyle/>
        <a:p>
          <a:endParaRPr lang="en-GB" noProof="0" dirty="0"/>
        </a:p>
      </dgm:t>
    </dgm:pt>
    <dgm:pt modelId="{9AF78B91-CAB1-4D14-8C8A-700523EAF95D}" type="sibTrans" cxnId="{E6E9E585-A503-41AA-8707-E7AA99620A0C}">
      <dgm:prSet/>
      <dgm:spPr/>
      <dgm:t>
        <a:bodyPr/>
        <a:lstStyle/>
        <a:p>
          <a:endParaRPr lang="en-GB" noProof="0" dirty="0"/>
        </a:p>
      </dgm:t>
    </dgm:pt>
    <dgm:pt modelId="{1908D771-9918-403A-8F26-D835EB02BBD1}">
      <dgm:prSet phldrT="[Texte]" custT="1"/>
      <dgm:spPr/>
      <dgm:t>
        <a:bodyPr/>
        <a:lstStyle/>
        <a:p>
          <a:pPr marL="541338" indent="-182563"/>
          <a:r>
            <a:rPr lang="en-GB" sz="1600" noProof="0" dirty="0"/>
            <a:t>CEN and ISO work</a:t>
          </a:r>
        </a:p>
      </dgm:t>
    </dgm:pt>
    <dgm:pt modelId="{4EF267DE-67A5-49DA-89A5-E9A31C092FAA}" type="parTrans" cxnId="{8D080EA4-D360-4BBC-9488-322CCB49029E}">
      <dgm:prSet/>
      <dgm:spPr/>
      <dgm:t>
        <a:bodyPr/>
        <a:lstStyle/>
        <a:p>
          <a:endParaRPr lang="en-GB" noProof="0" dirty="0"/>
        </a:p>
      </dgm:t>
    </dgm:pt>
    <dgm:pt modelId="{F83DD9AD-069F-4361-853C-35375566E7C3}" type="sibTrans" cxnId="{8D080EA4-D360-4BBC-9488-322CCB49029E}">
      <dgm:prSet/>
      <dgm:spPr/>
      <dgm:t>
        <a:bodyPr/>
        <a:lstStyle/>
        <a:p>
          <a:endParaRPr lang="en-GB" noProof="0" dirty="0"/>
        </a:p>
      </dgm:t>
    </dgm:pt>
    <dgm:pt modelId="{3740D9A9-C245-441D-BBE0-15DEC6F37E87}" type="pres">
      <dgm:prSet presAssocID="{3DB22C2A-49FE-476F-A473-2D823F7721C0}" presName="linearFlow" presStyleCnt="0">
        <dgm:presLayoutVars>
          <dgm:dir/>
          <dgm:animLvl val="lvl"/>
          <dgm:resizeHandles val="exact"/>
        </dgm:presLayoutVars>
      </dgm:prSet>
      <dgm:spPr/>
    </dgm:pt>
    <dgm:pt modelId="{B573207D-A60C-4521-A17A-BEA637DEB473}" type="pres">
      <dgm:prSet presAssocID="{6918DDCD-ABC6-4A08-A73C-93D2A3556996}" presName="composite" presStyleCnt="0"/>
      <dgm:spPr/>
    </dgm:pt>
    <dgm:pt modelId="{46CD2C22-D252-440C-AAE4-6163C10229C1}" type="pres">
      <dgm:prSet presAssocID="{6918DDCD-ABC6-4A08-A73C-93D2A355699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2BBDEDF-7757-41CC-B531-8D377382469F}" type="pres">
      <dgm:prSet presAssocID="{6918DDCD-ABC6-4A08-A73C-93D2A3556996}" presName="descendantText" presStyleLbl="alignAcc1" presStyleIdx="0" presStyleCnt="3">
        <dgm:presLayoutVars>
          <dgm:bulletEnabled val="1"/>
        </dgm:presLayoutVars>
      </dgm:prSet>
      <dgm:spPr/>
    </dgm:pt>
    <dgm:pt modelId="{9E519DA2-554D-4594-BD7D-8B49578FA638}" type="pres">
      <dgm:prSet presAssocID="{B08236C2-DADA-493E-9A41-E857620B9B7C}" presName="sp" presStyleCnt="0"/>
      <dgm:spPr/>
    </dgm:pt>
    <dgm:pt modelId="{7608A59F-F0E0-45C4-8B92-E813E72FEDB2}" type="pres">
      <dgm:prSet presAssocID="{F45E92D7-8E32-479D-9785-FD1395340E58}" presName="composite" presStyleCnt="0"/>
      <dgm:spPr/>
    </dgm:pt>
    <dgm:pt modelId="{C677965C-5A84-46C0-A669-056DF9834332}" type="pres">
      <dgm:prSet presAssocID="{F45E92D7-8E32-479D-9785-FD1395340E5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5EA3922-A420-4D02-A03F-6AA60D6B1FD3}" type="pres">
      <dgm:prSet presAssocID="{F45E92D7-8E32-479D-9785-FD1395340E58}" presName="descendantText" presStyleLbl="alignAcc1" presStyleIdx="1" presStyleCnt="3">
        <dgm:presLayoutVars>
          <dgm:bulletEnabled val="1"/>
        </dgm:presLayoutVars>
      </dgm:prSet>
      <dgm:spPr/>
    </dgm:pt>
    <dgm:pt modelId="{0C3F3941-154D-4810-A174-575C547BAEEB}" type="pres">
      <dgm:prSet presAssocID="{BDFDA94F-D3DB-41AD-AB13-EAA9102384A5}" presName="sp" presStyleCnt="0"/>
      <dgm:spPr/>
    </dgm:pt>
    <dgm:pt modelId="{06323267-4B29-49A9-8E0D-E7ECE0D3C785}" type="pres">
      <dgm:prSet presAssocID="{C3475B1E-31DE-4363-BA5A-DAC5BE23BC9B}" presName="composite" presStyleCnt="0"/>
      <dgm:spPr/>
    </dgm:pt>
    <dgm:pt modelId="{A018C7EC-1B8A-4DCE-90A5-32B48F399057}" type="pres">
      <dgm:prSet presAssocID="{C3475B1E-31DE-4363-BA5A-DAC5BE23BC9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FA94508-1848-40BD-BA2E-A901A2029AE5}" type="pres">
      <dgm:prSet presAssocID="{C3475B1E-31DE-4363-BA5A-DAC5BE23BC9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6DE5127-C3B1-4420-9E7B-4F45E45CED51}" srcId="{6918DDCD-ABC6-4A08-A73C-93D2A3556996}" destId="{66B9AB7E-1C6B-4B71-AD91-D1D1C81F9F88}" srcOrd="1" destOrd="0" parTransId="{66462D07-0F60-4145-B830-2A0B80D605A8}" sibTransId="{42FB498F-4014-452E-9B37-DF183C2D6F30}"/>
    <dgm:cxn modelId="{C26F9C28-AC92-4069-A7DF-5571D47B1F82}" srcId="{F45E92D7-8E32-479D-9785-FD1395340E58}" destId="{D1E0E958-B5D7-422A-B0D4-9D9144B5A29D}" srcOrd="1" destOrd="0" parTransId="{70FE0167-6005-4B3C-B87A-3A8EA612E374}" sibTransId="{3913A275-B507-4E75-ADC7-D4D450B2D37A}"/>
    <dgm:cxn modelId="{541E5B30-0B38-4079-A86D-1CE103835FD9}" type="presOf" srcId="{66B9AB7E-1C6B-4B71-AD91-D1D1C81F9F88}" destId="{D2BBDEDF-7757-41CC-B531-8D377382469F}" srcOrd="0" destOrd="1" presId="urn:microsoft.com/office/officeart/2005/8/layout/chevron2"/>
    <dgm:cxn modelId="{B5A3D532-522C-4065-B680-7CA2087D3486}" type="presOf" srcId="{6918DDCD-ABC6-4A08-A73C-93D2A3556996}" destId="{46CD2C22-D252-440C-AAE4-6163C10229C1}" srcOrd="0" destOrd="0" presId="urn:microsoft.com/office/officeart/2005/8/layout/chevron2"/>
    <dgm:cxn modelId="{7A029A35-21F7-4356-893D-77648CB6054A}" type="presOf" srcId="{3DB22C2A-49FE-476F-A473-2D823F7721C0}" destId="{3740D9A9-C245-441D-BBE0-15DEC6F37E87}" srcOrd="0" destOrd="0" presId="urn:microsoft.com/office/officeart/2005/8/layout/chevron2"/>
    <dgm:cxn modelId="{69D5AD5D-C3E9-414C-A8B8-EF4F4F63D29D}" srcId="{6918DDCD-ABC6-4A08-A73C-93D2A3556996}" destId="{5F6CF490-C903-46B9-B55B-AFA39E9AF4BA}" srcOrd="0" destOrd="0" parTransId="{97F4181D-35E6-4050-84E1-9640B0C3BA6C}" sibTransId="{687B8865-33CE-44CC-BC35-51458A14FA21}"/>
    <dgm:cxn modelId="{B41F9C44-1099-4F28-B7A0-7C90A7B4B79B}" srcId="{3DB22C2A-49FE-476F-A473-2D823F7721C0}" destId="{F45E92D7-8E32-479D-9785-FD1395340E58}" srcOrd="1" destOrd="0" parTransId="{72C002BA-9FAC-475E-A8DE-EA9B2E426629}" sibTransId="{BDFDA94F-D3DB-41AD-AB13-EAA9102384A5}"/>
    <dgm:cxn modelId="{01DAB568-B6E8-4AA9-8DF3-3843E5460E44}" type="presOf" srcId="{B0075F57-F9D8-4A4E-8EB6-07EA8AA82348}" destId="{D5EA3922-A420-4D02-A03F-6AA60D6B1FD3}" srcOrd="0" destOrd="0" presId="urn:microsoft.com/office/officeart/2005/8/layout/chevron2"/>
    <dgm:cxn modelId="{5185D474-1D21-4054-A917-22487AF99953}" srcId="{3DB22C2A-49FE-476F-A473-2D823F7721C0}" destId="{C3475B1E-31DE-4363-BA5A-DAC5BE23BC9B}" srcOrd="2" destOrd="0" parTransId="{A564B8A8-1698-42EF-947F-F27EE9BD8D52}" sibTransId="{BACE7C4F-854C-4945-89BA-DC277A152694}"/>
    <dgm:cxn modelId="{5A36E458-F9AE-4465-8915-192B34E6FD95}" type="presOf" srcId="{C3475B1E-31DE-4363-BA5A-DAC5BE23BC9B}" destId="{A018C7EC-1B8A-4DCE-90A5-32B48F399057}" srcOrd="0" destOrd="0" presId="urn:microsoft.com/office/officeart/2005/8/layout/chevron2"/>
    <dgm:cxn modelId="{E6E9E585-A503-41AA-8707-E7AA99620A0C}" srcId="{C3475B1E-31DE-4363-BA5A-DAC5BE23BC9B}" destId="{EF9CB66F-6908-449D-BF87-BD28A43E22EB}" srcOrd="0" destOrd="0" parTransId="{8EBC68B2-BA57-46E2-979D-8E59E6A71216}" sibTransId="{9AF78B91-CAB1-4D14-8C8A-700523EAF95D}"/>
    <dgm:cxn modelId="{8EC0BE9D-A088-4626-B8C0-080D57984A61}" type="presOf" srcId="{5F6CF490-C903-46B9-B55B-AFA39E9AF4BA}" destId="{D2BBDEDF-7757-41CC-B531-8D377382469F}" srcOrd="0" destOrd="0" presId="urn:microsoft.com/office/officeart/2005/8/layout/chevron2"/>
    <dgm:cxn modelId="{F8A5E9A1-C65A-48A1-8E13-72D660C03091}" type="presOf" srcId="{1908D771-9918-403A-8F26-D835EB02BBD1}" destId="{CFA94508-1848-40BD-BA2E-A901A2029AE5}" srcOrd="0" destOrd="1" presId="urn:microsoft.com/office/officeart/2005/8/layout/chevron2"/>
    <dgm:cxn modelId="{8D080EA4-D360-4BBC-9488-322CCB49029E}" srcId="{C3475B1E-31DE-4363-BA5A-DAC5BE23BC9B}" destId="{1908D771-9918-403A-8F26-D835EB02BBD1}" srcOrd="1" destOrd="0" parTransId="{4EF267DE-67A5-49DA-89A5-E9A31C092FAA}" sibTransId="{F83DD9AD-069F-4361-853C-35375566E7C3}"/>
    <dgm:cxn modelId="{9A675FA9-5057-4B04-AA19-42E0E623AA93}" type="presOf" srcId="{F45E92D7-8E32-479D-9785-FD1395340E58}" destId="{C677965C-5A84-46C0-A669-056DF9834332}" srcOrd="0" destOrd="0" presId="urn:microsoft.com/office/officeart/2005/8/layout/chevron2"/>
    <dgm:cxn modelId="{167B87AC-ED57-414D-A3DF-F2731523B3AE}" type="presOf" srcId="{EF9CB66F-6908-449D-BF87-BD28A43E22EB}" destId="{CFA94508-1848-40BD-BA2E-A901A2029AE5}" srcOrd="0" destOrd="0" presId="urn:microsoft.com/office/officeart/2005/8/layout/chevron2"/>
    <dgm:cxn modelId="{80BAAFD0-1778-4589-958D-E7163028A6C4}" srcId="{F45E92D7-8E32-479D-9785-FD1395340E58}" destId="{B0075F57-F9D8-4A4E-8EB6-07EA8AA82348}" srcOrd="0" destOrd="0" parTransId="{47AF9504-385F-452A-9C57-E1232D51C48A}" sibTransId="{51375C04-5D4A-4734-B0CA-D1B4C8802272}"/>
    <dgm:cxn modelId="{885EA4E6-D2B6-41FC-A294-3B76B5613BE8}" type="presOf" srcId="{D1E0E958-B5D7-422A-B0D4-9D9144B5A29D}" destId="{D5EA3922-A420-4D02-A03F-6AA60D6B1FD3}" srcOrd="0" destOrd="1" presId="urn:microsoft.com/office/officeart/2005/8/layout/chevron2"/>
    <dgm:cxn modelId="{FDC629E8-4DBC-4BAF-81C4-5880ECCB5AAA}" srcId="{3DB22C2A-49FE-476F-A473-2D823F7721C0}" destId="{6918DDCD-ABC6-4A08-A73C-93D2A3556996}" srcOrd="0" destOrd="0" parTransId="{DDED882C-1015-42FD-BFAC-6969B2968F5A}" sibTransId="{B08236C2-DADA-493E-9A41-E857620B9B7C}"/>
    <dgm:cxn modelId="{208F3C57-C9A5-4A1E-A3BA-8F6605284109}" type="presParOf" srcId="{3740D9A9-C245-441D-BBE0-15DEC6F37E87}" destId="{B573207D-A60C-4521-A17A-BEA637DEB473}" srcOrd="0" destOrd="0" presId="urn:microsoft.com/office/officeart/2005/8/layout/chevron2"/>
    <dgm:cxn modelId="{D86CA972-923A-4468-BD5A-60C8916ED138}" type="presParOf" srcId="{B573207D-A60C-4521-A17A-BEA637DEB473}" destId="{46CD2C22-D252-440C-AAE4-6163C10229C1}" srcOrd="0" destOrd="0" presId="urn:microsoft.com/office/officeart/2005/8/layout/chevron2"/>
    <dgm:cxn modelId="{06169273-1D7A-476F-A109-6D62A44A279D}" type="presParOf" srcId="{B573207D-A60C-4521-A17A-BEA637DEB473}" destId="{D2BBDEDF-7757-41CC-B531-8D377382469F}" srcOrd="1" destOrd="0" presId="urn:microsoft.com/office/officeart/2005/8/layout/chevron2"/>
    <dgm:cxn modelId="{07EA174B-CEB7-493E-A4C0-1AE9499C47BD}" type="presParOf" srcId="{3740D9A9-C245-441D-BBE0-15DEC6F37E87}" destId="{9E519DA2-554D-4594-BD7D-8B49578FA638}" srcOrd="1" destOrd="0" presId="urn:microsoft.com/office/officeart/2005/8/layout/chevron2"/>
    <dgm:cxn modelId="{A0DABF02-2717-47AB-AEEC-DBF301DED683}" type="presParOf" srcId="{3740D9A9-C245-441D-BBE0-15DEC6F37E87}" destId="{7608A59F-F0E0-45C4-8B92-E813E72FEDB2}" srcOrd="2" destOrd="0" presId="urn:microsoft.com/office/officeart/2005/8/layout/chevron2"/>
    <dgm:cxn modelId="{A67912C3-53AE-418A-9AAB-DCE3A22094F7}" type="presParOf" srcId="{7608A59F-F0E0-45C4-8B92-E813E72FEDB2}" destId="{C677965C-5A84-46C0-A669-056DF9834332}" srcOrd="0" destOrd="0" presId="urn:microsoft.com/office/officeart/2005/8/layout/chevron2"/>
    <dgm:cxn modelId="{3F4ACF2E-C3AE-4D59-B915-275A02FE340C}" type="presParOf" srcId="{7608A59F-F0E0-45C4-8B92-E813E72FEDB2}" destId="{D5EA3922-A420-4D02-A03F-6AA60D6B1FD3}" srcOrd="1" destOrd="0" presId="urn:microsoft.com/office/officeart/2005/8/layout/chevron2"/>
    <dgm:cxn modelId="{825C9C0E-B866-4C31-8F8A-22CF21A5DEC4}" type="presParOf" srcId="{3740D9A9-C245-441D-BBE0-15DEC6F37E87}" destId="{0C3F3941-154D-4810-A174-575C547BAEEB}" srcOrd="3" destOrd="0" presId="urn:microsoft.com/office/officeart/2005/8/layout/chevron2"/>
    <dgm:cxn modelId="{59E06393-0D6A-424B-B82C-071EF5001EB7}" type="presParOf" srcId="{3740D9A9-C245-441D-BBE0-15DEC6F37E87}" destId="{06323267-4B29-49A9-8E0D-E7ECE0D3C785}" srcOrd="4" destOrd="0" presId="urn:microsoft.com/office/officeart/2005/8/layout/chevron2"/>
    <dgm:cxn modelId="{B7EA6EDF-EC3C-4835-B58A-7AE2573245C0}" type="presParOf" srcId="{06323267-4B29-49A9-8E0D-E7ECE0D3C785}" destId="{A018C7EC-1B8A-4DCE-90A5-32B48F399057}" srcOrd="0" destOrd="0" presId="urn:microsoft.com/office/officeart/2005/8/layout/chevron2"/>
    <dgm:cxn modelId="{A2FF5A34-1A6B-4E3E-9D9A-2D70490BC2F4}" type="presParOf" srcId="{06323267-4B29-49A9-8E0D-E7ECE0D3C785}" destId="{CFA94508-1848-40BD-BA2E-A901A2029A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D2C22-D252-440C-AAE4-6163C10229C1}">
      <dsp:nvSpPr>
        <dsp:cNvPr id="0" name=""/>
        <dsp:cNvSpPr/>
      </dsp:nvSpPr>
      <dsp:spPr>
        <a:xfrm rot="5400000">
          <a:off x="-198029" y="199483"/>
          <a:ext cx="1320198" cy="924139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Why</a:t>
          </a:r>
        </a:p>
      </dsp:txBody>
      <dsp:txXfrm rot="-5400000">
        <a:off x="1" y="463524"/>
        <a:ext cx="924139" cy="396059"/>
      </dsp:txXfrm>
    </dsp:sp>
    <dsp:sp modelId="{D2BBDEDF-7757-41CC-B531-8D377382469F}">
      <dsp:nvSpPr>
        <dsp:cNvPr id="0" name=""/>
        <dsp:cNvSpPr/>
      </dsp:nvSpPr>
      <dsp:spPr>
        <a:xfrm rot="5400000">
          <a:off x="2769308" y="-1843716"/>
          <a:ext cx="858129" cy="4548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41338" lvl="1" indent="-1825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Expectations and responsibilities</a:t>
          </a:r>
        </a:p>
        <a:p>
          <a:pPr marL="541338" lvl="1" indent="-1825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Need for international standards</a:t>
          </a:r>
        </a:p>
      </dsp:txBody>
      <dsp:txXfrm rot="-5400000">
        <a:off x="924139" y="43343"/>
        <a:ext cx="4506578" cy="774349"/>
      </dsp:txXfrm>
    </dsp:sp>
    <dsp:sp modelId="{C677965C-5A84-46C0-A669-056DF9834332}">
      <dsp:nvSpPr>
        <dsp:cNvPr id="0" name=""/>
        <dsp:cNvSpPr/>
      </dsp:nvSpPr>
      <dsp:spPr>
        <a:xfrm rot="5400000">
          <a:off x="-198029" y="1321417"/>
          <a:ext cx="1320198" cy="924139"/>
        </a:xfrm>
        <a:prstGeom prst="chevron">
          <a:avLst/>
        </a:prstGeom>
        <a:solidFill>
          <a:schemeClr val="accent2">
            <a:shade val="80000"/>
            <a:hueOff val="411850"/>
            <a:satOff val="-44970"/>
            <a:lumOff val="22103"/>
            <a:alphaOff val="0"/>
          </a:schemeClr>
        </a:solidFill>
        <a:ln w="25400" cap="flat" cmpd="sng" algn="ctr">
          <a:solidFill>
            <a:schemeClr val="accent2">
              <a:shade val="80000"/>
              <a:hueOff val="411850"/>
              <a:satOff val="-44970"/>
              <a:lumOff val="22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How</a:t>
          </a:r>
        </a:p>
      </dsp:txBody>
      <dsp:txXfrm rot="-5400000">
        <a:off x="1" y="1585458"/>
        <a:ext cx="924139" cy="396059"/>
      </dsp:txXfrm>
    </dsp:sp>
    <dsp:sp modelId="{D5EA3922-A420-4D02-A03F-6AA60D6B1FD3}">
      <dsp:nvSpPr>
        <dsp:cNvPr id="0" name=""/>
        <dsp:cNvSpPr/>
      </dsp:nvSpPr>
      <dsp:spPr>
        <a:xfrm rot="5400000">
          <a:off x="2769308" y="-721781"/>
          <a:ext cx="858129" cy="4548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411850"/>
              <a:satOff val="-44970"/>
              <a:lumOff val="22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41338" lvl="1" indent="-1825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Added value of scientific research</a:t>
          </a:r>
        </a:p>
        <a:p>
          <a:pPr marL="541338" lvl="1" indent="-1825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Knowledge sharing and cooperation</a:t>
          </a:r>
        </a:p>
      </dsp:txBody>
      <dsp:txXfrm rot="-5400000">
        <a:off x="924139" y="1165278"/>
        <a:ext cx="4506578" cy="774349"/>
      </dsp:txXfrm>
    </dsp:sp>
    <dsp:sp modelId="{A018C7EC-1B8A-4DCE-90A5-32B48F399057}">
      <dsp:nvSpPr>
        <dsp:cNvPr id="0" name=""/>
        <dsp:cNvSpPr/>
      </dsp:nvSpPr>
      <dsp:spPr>
        <a:xfrm rot="5400000">
          <a:off x="-198029" y="2443352"/>
          <a:ext cx="1320198" cy="924139"/>
        </a:xfrm>
        <a:prstGeom prst="chevron">
          <a:avLst/>
        </a:prstGeom>
        <a:solidFill>
          <a:schemeClr val="accent2">
            <a:shade val="80000"/>
            <a:hueOff val="823699"/>
            <a:satOff val="-89940"/>
            <a:lumOff val="44206"/>
            <a:alphaOff val="0"/>
          </a:schemeClr>
        </a:solidFill>
        <a:ln w="25400" cap="flat" cmpd="sng" algn="ctr">
          <a:solidFill>
            <a:schemeClr val="accent2">
              <a:shade val="80000"/>
              <a:hueOff val="823699"/>
              <a:satOff val="-89940"/>
              <a:lumOff val="44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What</a:t>
          </a:r>
        </a:p>
      </dsp:txBody>
      <dsp:txXfrm rot="-5400000">
        <a:off x="1" y="2707393"/>
        <a:ext cx="924139" cy="396059"/>
      </dsp:txXfrm>
    </dsp:sp>
    <dsp:sp modelId="{CFA94508-1848-40BD-BA2E-A901A2029AE5}">
      <dsp:nvSpPr>
        <dsp:cNvPr id="0" name=""/>
        <dsp:cNvSpPr/>
      </dsp:nvSpPr>
      <dsp:spPr>
        <a:xfrm rot="5400000">
          <a:off x="2769308" y="400152"/>
          <a:ext cx="858129" cy="4548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823699"/>
              <a:satOff val="-89940"/>
              <a:lumOff val="44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41338" lvl="1" indent="-1825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CORESTA projects</a:t>
          </a:r>
        </a:p>
        <a:p>
          <a:pPr marL="541338" lvl="1" indent="-1825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CEN and ISO work</a:t>
          </a:r>
        </a:p>
      </dsp:txBody>
      <dsp:txXfrm rot="-5400000">
        <a:off x="924139" y="2287211"/>
        <a:ext cx="4506578" cy="774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31CDFAB-05B4-4A82-A72C-FC6548326EA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985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8B18C4-0DFA-4408-8525-87EF00009D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0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7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5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396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3153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40838" algn="l" defTabSz="8163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6" algn="l" defTabSz="8163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73" algn="l" defTabSz="8163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41" algn="l" defTabSz="8163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538"/>
            <a:ext cx="9180512" cy="5176800"/>
          </a:xfrm>
          <a:prstGeom prst="rect">
            <a:avLst/>
          </a:prstGeom>
        </p:spPr>
      </p:pic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771900"/>
            <a:ext cx="7315200" cy="571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5" name="Titre 3"/>
          <p:cNvSpPr>
            <a:spLocks noGrp="1"/>
          </p:cNvSpPr>
          <p:nvPr>
            <p:ph type="ctrTitle"/>
          </p:nvPr>
        </p:nvSpPr>
        <p:spPr>
          <a:xfrm>
            <a:off x="879477" y="2571754"/>
            <a:ext cx="7381875" cy="759619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6684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45" y="1224440"/>
            <a:ext cx="8228571" cy="3305983"/>
          </a:xfrm>
        </p:spPr>
        <p:txBody>
          <a:bodyPr/>
          <a:lstStyle>
            <a:lvl1pPr>
              <a:defRPr sz="1900" u="none"/>
            </a:lvl1pPr>
            <a:lvl2pPr>
              <a:defRPr sz="1800"/>
            </a:lvl2pPr>
            <a:lvl4pPr marL="1275524" indent="-204084">
              <a:buFont typeface="Courier New" pitchFamily="49" charset="0"/>
              <a:buChar char="o"/>
              <a:defRPr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90476" y="268892"/>
            <a:ext cx="6400000" cy="6122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000" y="4848776"/>
            <a:ext cx="2231760" cy="29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08" rIns="81633" bIns="2800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50" b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r>
              <a:rPr lang="fr-FR" dirty="0"/>
              <a:t>“</a:t>
            </a:r>
            <a:r>
              <a:rPr lang="fr-FR" dirty="0" err="1"/>
              <a:t>Acronym</a:t>
            </a:r>
            <a:r>
              <a:rPr lang="fr-FR" dirty="0"/>
              <a:t> Report” </a:t>
            </a:r>
          </a:p>
          <a:p>
            <a:pPr>
              <a:defRPr/>
            </a:pPr>
            <a:r>
              <a:rPr lang="fr-FR" dirty="0"/>
              <a:t>“Meeting/Location” – YYMMDD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17448" y="4873731"/>
            <a:ext cx="1219048" cy="245135"/>
          </a:xfrm>
        </p:spPr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52904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000" y="4848776"/>
            <a:ext cx="2242650" cy="29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08" rIns="81633" bIns="2800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50" b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r>
              <a:rPr lang="fr-FR" dirty="0"/>
              <a:t>“</a:t>
            </a:r>
            <a:r>
              <a:rPr lang="fr-FR" dirty="0" err="1"/>
              <a:t>Acronym</a:t>
            </a:r>
            <a:r>
              <a:rPr lang="fr-FR" dirty="0"/>
              <a:t> Report” </a:t>
            </a:r>
          </a:p>
          <a:p>
            <a:pPr>
              <a:defRPr/>
            </a:pPr>
            <a:r>
              <a:rPr lang="fr-FR" dirty="0"/>
              <a:t>“Meeting/Location” – YYMMDD</a:t>
            </a:r>
          </a:p>
        </p:txBody>
      </p:sp>
    </p:spTree>
    <p:extLst>
      <p:ext uri="{BB962C8B-B14F-4D97-AF65-F5344CB8AC3E}">
        <p14:creationId xmlns:p14="http://schemas.microsoft.com/office/powerpoint/2010/main" val="26586215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78288" cy="325755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7891" y="1428750"/>
            <a:ext cx="4078287" cy="325755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50F6-63B6-43BA-AA4A-8954EBBC53B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180000" y="4848776"/>
            <a:ext cx="2242650" cy="29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08" rIns="81633" bIns="2800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50" b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r>
              <a:rPr lang="fr-FR" dirty="0"/>
              <a:t>“</a:t>
            </a:r>
            <a:r>
              <a:rPr lang="fr-FR" dirty="0" err="1"/>
              <a:t>Acronym</a:t>
            </a:r>
            <a:r>
              <a:rPr lang="fr-FR" dirty="0"/>
              <a:t> Report” </a:t>
            </a:r>
          </a:p>
          <a:p>
            <a:pPr>
              <a:defRPr/>
            </a:pPr>
            <a:r>
              <a:rPr lang="fr-FR" dirty="0"/>
              <a:t>“Meeting/Location” – YYMMDD</a:t>
            </a:r>
          </a:p>
        </p:txBody>
      </p:sp>
    </p:spTree>
    <p:extLst>
      <p:ext uri="{BB962C8B-B14F-4D97-AF65-F5344CB8AC3E}">
        <p14:creationId xmlns:p14="http://schemas.microsoft.com/office/powerpoint/2010/main" val="25257920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05" y="3061096"/>
            <a:ext cx="7772400" cy="1021556"/>
          </a:xfrm>
        </p:spPr>
        <p:txBody>
          <a:bodyPr anchor="t"/>
          <a:lstStyle>
            <a:lvl1pPr algn="ctr">
              <a:defRPr sz="31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05" y="2448878"/>
            <a:ext cx="7772400" cy="612219"/>
          </a:xfrm>
        </p:spPr>
        <p:txBody>
          <a:bodyPr anchor="b"/>
          <a:lstStyle>
            <a:lvl1pPr marL="0" indent="0">
              <a:buNone/>
              <a:defRPr sz="1900" u="none"/>
            </a:lvl1pPr>
            <a:lvl2pPr marL="408168" indent="0">
              <a:buNone/>
              <a:defRPr sz="1600"/>
            </a:lvl2pPr>
            <a:lvl3pPr marL="816335" indent="0">
              <a:buNone/>
              <a:defRPr sz="1400"/>
            </a:lvl3pPr>
            <a:lvl4pPr marL="1224503" indent="0">
              <a:buNone/>
              <a:defRPr sz="1200"/>
            </a:lvl4pPr>
            <a:lvl5pPr marL="1632670" indent="0">
              <a:buNone/>
              <a:defRPr sz="1200"/>
            </a:lvl5pPr>
            <a:lvl6pPr marL="2040838" indent="0">
              <a:buNone/>
              <a:defRPr sz="1200"/>
            </a:lvl6pPr>
            <a:lvl7pPr marL="2449006" indent="0">
              <a:buNone/>
              <a:defRPr sz="1200"/>
            </a:lvl7pPr>
            <a:lvl8pPr marL="2857173" indent="0">
              <a:buNone/>
              <a:defRPr sz="1200"/>
            </a:lvl8pPr>
            <a:lvl9pPr marL="3265341" indent="0">
              <a:buNone/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7FCE-BD14-464E-BD6B-6DDCC629A70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000" y="4848776"/>
            <a:ext cx="2242650" cy="29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08" rIns="81633" bIns="2800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50" b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r>
              <a:rPr lang="fr-FR" dirty="0"/>
              <a:t>“</a:t>
            </a:r>
            <a:r>
              <a:rPr lang="fr-FR" dirty="0" err="1"/>
              <a:t>Acronym</a:t>
            </a:r>
            <a:r>
              <a:rPr lang="fr-FR" dirty="0"/>
              <a:t> Report” </a:t>
            </a:r>
          </a:p>
          <a:p>
            <a:pPr>
              <a:defRPr/>
            </a:pPr>
            <a:r>
              <a:rPr lang="fr-FR" dirty="0"/>
              <a:t>“Meeting/Location” – YYMMDD</a:t>
            </a:r>
          </a:p>
        </p:txBody>
      </p:sp>
    </p:spTree>
    <p:extLst>
      <p:ext uri="{BB962C8B-B14F-4D97-AF65-F5344CB8AC3E}">
        <p14:creationId xmlns:p14="http://schemas.microsoft.com/office/powerpoint/2010/main" val="41862419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000"/>
            <a:ext cx="9144000" cy="326571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43" y="1224592"/>
            <a:ext cx="8228794" cy="330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3" tIns="40817" rIns="81633" bIns="40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512" y="4848776"/>
            <a:ext cx="2304256" cy="29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08" rIns="81633" bIns="2800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50" b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r>
              <a:rPr lang="fr-FR" dirty="0"/>
              <a:t>“</a:t>
            </a:r>
            <a:r>
              <a:rPr lang="fr-FR" dirty="0" err="1"/>
              <a:t>Acronym</a:t>
            </a:r>
            <a:r>
              <a:rPr lang="fr-FR" dirty="0"/>
              <a:t> Report” </a:t>
            </a:r>
          </a:p>
          <a:p>
            <a:pPr>
              <a:defRPr/>
            </a:pPr>
            <a:r>
              <a:rPr lang="fr-FR" dirty="0"/>
              <a:t>“Meeting/Location” – YYMMDD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7448" y="4873731"/>
            <a:ext cx="1219048" cy="24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3" tIns="40817" rIns="81633" bIns="40817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0">
                <a:solidFill>
                  <a:srgbClr val="663300"/>
                </a:solidFill>
                <a:latin typeface="+mn-lt"/>
              </a:defRPr>
            </a:lvl1pPr>
          </a:lstStyle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90476" y="268892"/>
            <a:ext cx="6400000" cy="61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3" tIns="40817" rIns="81633" bIns="40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-63" y="955312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10"/>
          <p:cNvCxnSpPr/>
          <p:nvPr/>
        </p:nvCxnSpPr>
        <p:spPr bwMode="auto">
          <a:xfrm>
            <a:off x="66" y="4824966"/>
            <a:ext cx="9143873" cy="0"/>
          </a:xfrm>
          <a:prstGeom prst="lin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" y="-7200"/>
            <a:ext cx="2034000" cy="953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</p:sldLayoutIdLst>
  <p:transition spd="slow">
    <p:wipe/>
  </p:transition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kern="300" spc="-50" baseline="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08168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816335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224503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63267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05064" indent="-305064" algn="l" rtl="0" eaLnBrk="1" fontAlgn="base" hangingPunct="1">
        <a:spcBef>
          <a:spcPct val="40000"/>
        </a:spcBef>
        <a:spcAft>
          <a:spcPct val="20000"/>
        </a:spcAft>
        <a:buClr>
          <a:schemeClr val="accent2"/>
        </a:buClr>
        <a:buFont typeface="Wingdings" pitchFamily="2" charset="2"/>
        <a:buChar char="v"/>
        <a:defRPr sz="2000" b="1" u="none">
          <a:solidFill>
            <a:srgbClr val="663300"/>
          </a:solidFill>
          <a:latin typeface="+mn-lt"/>
          <a:ea typeface="+mn-ea"/>
          <a:cs typeface="+mn-cs"/>
        </a:defRPr>
      </a:lvl1pPr>
      <a:lvl2pPr marL="663236" indent="-254425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SzPct val="90000"/>
        <a:buFont typeface="Wingdings" pitchFamily="2" charset="2"/>
        <a:buChar char="Ø"/>
        <a:defRPr sz="1800" b="1">
          <a:solidFill>
            <a:schemeClr val="tx1"/>
          </a:solidFill>
          <a:latin typeface="+mn-lt"/>
        </a:defRPr>
      </a:lvl2pPr>
      <a:lvl3pPr marL="968299" indent="-2037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274597" indent="-2037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1400">
          <a:solidFill>
            <a:schemeClr val="tx1"/>
          </a:solidFill>
          <a:latin typeface="+mn-lt"/>
        </a:defRPr>
      </a:lvl4pPr>
      <a:lvl5pPr marL="1580896" indent="-203788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SzPct val="80000"/>
        <a:buFont typeface="Wingdings" pitchFamily="2" charset="2"/>
        <a:buChar char="Ø"/>
        <a:defRPr sz="1400">
          <a:solidFill>
            <a:srgbClr val="663300"/>
          </a:solidFill>
          <a:latin typeface="+mn-lt"/>
        </a:defRPr>
      </a:lvl5pPr>
      <a:lvl6pPr marL="1989817" indent="-204084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397984" indent="-204084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2806152" indent="-204084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214319" indent="-204084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SzPct val="80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8" algn="l" defTabSz="816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5" algn="l" defTabSz="816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3" algn="l" defTabSz="816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70" algn="l" defTabSz="816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8" algn="l" defTabSz="816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6" algn="l" defTabSz="816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73" algn="l" defTabSz="816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41" algn="l" defTabSz="8163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914400" y="4160490"/>
            <a:ext cx="7315200" cy="571500"/>
          </a:xfrm>
        </p:spPr>
        <p:txBody>
          <a:bodyPr/>
          <a:lstStyle/>
          <a:p>
            <a:r>
              <a:rPr lang="en-GB" u="none" dirty="0">
                <a:solidFill>
                  <a:srgbClr val="0099CC"/>
                </a:solidFill>
              </a:rPr>
              <a:t>ENDS EU – Online Conference</a:t>
            </a:r>
          </a:p>
          <a:p>
            <a:r>
              <a:rPr lang="en-GB" dirty="0">
                <a:solidFill>
                  <a:srgbClr val="0099CC"/>
                </a:solidFill>
              </a:rPr>
              <a:t>20 April 2021</a:t>
            </a:r>
            <a:endParaRPr lang="en-GB" u="none" dirty="0">
              <a:solidFill>
                <a:srgbClr val="0099CC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79477" y="2600300"/>
            <a:ext cx="7381875" cy="759619"/>
          </a:xfrm>
        </p:spPr>
        <p:txBody>
          <a:bodyPr/>
          <a:lstStyle/>
          <a:p>
            <a:r>
              <a:rPr lang="en-GB" dirty="0"/>
              <a:t>Scientific Cooperation for International Standard Developments Relative to E-vapour Products</a:t>
            </a:r>
            <a:br>
              <a:rPr lang="en-GB" dirty="0"/>
            </a:br>
            <a:br>
              <a:rPr lang="en-GB" sz="1400" dirty="0"/>
            </a:br>
            <a:r>
              <a:rPr lang="en-GB" sz="1200" dirty="0"/>
              <a:t>Stéphane Colard, CORESTA Secretary General </a:t>
            </a:r>
            <a:endParaRPr lang="en-GB"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CORESTA Projects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F7D77D9-03FB-485F-BFD9-98674061C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  <p:graphicFrame>
        <p:nvGraphicFramePr>
          <p:cNvPr id="15" name="Tableau 16">
            <a:extLst>
              <a:ext uri="{FF2B5EF4-FFF2-40B4-BE49-F238E27FC236}">
                <a16:creationId xmlns:a16="http://schemas.microsoft.com/office/drawing/2014/main" id="{A3291737-A8A8-4488-A338-D5CF2F4DA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22058"/>
              </p:ext>
            </p:extLst>
          </p:nvPr>
        </p:nvGraphicFramePr>
        <p:xfrm>
          <a:off x="148324" y="1275606"/>
          <a:ext cx="8856496" cy="3114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3596">
                  <a:extLst>
                    <a:ext uri="{9D8B030D-6E8A-4147-A177-3AD203B41FA5}">
                      <a16:colId xmlns:a16="http://schemas.microsoft.com/office/drawing/2014/main" val="1308599522"/>
                    </a:ext>
                  </a:extLst>
                </a:gridCol>
                <a:gridCol w="5152900">
                  <a:extLst>
                    <a:ext uri="{9D8B030D-6E8A-4147-A177-3AD203B41FA5}">
                      <a16:colId xmlns:a16="http://schemas.microsoft.com/office/drawing/2014/main" val="1281805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Working Groups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Projects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08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1" noProof="0" dirty="0"/>
                        <a:t>EVAP / E-Vapour</a:t>
                      </a:r>
                      <a:endParaRPr lang="en-GB" sz="1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336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200" u="none" noProof="0" dirty="0"/>
                        <a:t>Selection and characterisation of a reference device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336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200" u="none" noProof="0" dirty="0"/>
                        <a:t>Analysis of carbonyls in aerosol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336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200" u="none" noProof="0" dirty="0"/>
                        <a:t>Analysis of metals in aerosol - LOD / LOQ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003366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en-US" sz="1200" u="none" noProof="0" dirty="0"/>
                        <a:t>Determination of degradants in e-liquid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81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1" noProof="0" dirty="0"/>
                        <a:t>NGTX /</a:t>
                      </a:r>
                      <a:r>
                        <a:rPr lang="en-GB" sz="1200" b="1" noProof="0" dirty="0"/>
                        <a:t> 21</a:t>
                      </a:r>
                      <a:r>
                        <a:rPr lang="en-GB" sz="1200" b="1" baseline="30000" noProof="0" dirty="0"/>
                        <a:t>st</a:t>
                      </a:r>
                      <a:r>
                        <a:rPr lang="en-GB" sz="1200" b="1" noProof="0" dirty="0"/>
                        <a:t> Century Toxicology for Next Generation Tobacco and Nicotine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Review the emerging 21</a:t>
                      </a:r>
                      <a:r>
                        <a:rPr lang="en-US" sz="1200" baseline="30000" noProof="0" dirty="0"/>
                        <a:t>st</a:t>
                      </a:r>
                      <a:r>
                        <a:rPr lang="en-US" sz="1200" noProof="0" dirty="0"/>
                        <a:t> century </a:t>
                      </a:r>
                      <a:r>
                        <a:rPr lang="en-US" sz="1200" i="1" noProof="0" dirty="0"/>
                        <a:t>in vitro </a:t>
                      </a:r>
                      <a:r>
                        <a:rPr lang="en-US" sz="1200" noProof="0" dirty="0"/>
                        <a:t>toxicology tools and their potential application</a:t>
                      </a:r>
                      <a:endParaRPr lang="en-GB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85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1" noProof="0" dirty="0"/>
                        <a:t>PUB / Product Use Behaviour</a:t>
                      </a:r>
                    </a:p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1" noProof="0" dirty="0"/>
                        <a:t>BMK / Biomarkers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/>
                        <a:t>Definition of use behaviour and exposure terminology across product categories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/>
                        <a:t>Review of publications on E-vapour use behaviour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/>
                        <a:t>Recommended methods for managing and interpreting data generated by connected devices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88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1" noProof="0" dirty="0"/>
                        <a:t>CROM / Consumer Reported Outcome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/>
                        <a:t>Descriptive CROM (factual)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/>
                        <a:t>Psychometric CROM (perception)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7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58871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CEN Standards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D34620D-7E8F-4503-B454-1648EED63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8F1DEA13-DD82-46E7-ADE9-CD0F46C48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99952"/>
              </p:ext>
            </p:extLst>
          </p:nvPr>
        </p:nvGraphicFramePr>
        <p:xfrm>
          <a:off x="186580" y="1042268"/>
          <a:ext cx="8770840" cy="36897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3252">
                  <a:extLst>
                    <a:ext uri="{9D8B030D-6E8A-4147-A177-3AD203B41FA5}">
                      <a16:colId xmlns:a16="http://schemas.microsoft.com/office/drawing/2014/main" val="3998045188"/>
                    </a:ext>
                  </a:extLst>
                </a:gridCol>
                <a:gridCol w="5897588">
                  <a:extLst>
                    <a:ext uri="{9D8B030D-6E8A-4147-A177-3AD203B41FA5}">
                      <a16:colId xmlns:a16="http://schemas.microsoft.com/office/drawing/2014/main" val="1894065079"/>
                    </a:ext>
                  </a:extLst>
                </a:gridCol>
              </a:tblGrid>
              <a:tr h="395474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Working Group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Projects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118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noProof="0" dirty="0"/>
                        <a:t>WG 1 - Terminology and definitions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noProof="0" dirty="0"/>
                        <a:t>Terms and definitions.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590188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r>
                        <a:rPr lang="en-GB" sz="1100" b="1" noProof="0" dirty="0"/>
                        <a:t>WG 2 -  </a:t>
                      </a:r>
                      <a:r>
                        <a:rPr lang="en-US" sz="1100" b="1" noProof="0" dirty="0"/>
                        <a:t>Requirement for test of device</a:t>
                      </a:r>
                      <a:endParaRPr lang="en-GB" sz="11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i="1" u="none" noProof="0" dirty="0">
                          <a:solidFill>
                            <a:srgbClr val="003366"/>
                          </a:solidFill>
                        </a:rPr>
                        <a:t>None currently.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978390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noProof="0" dirty="0"/>
                        <a:t>WG 3 - Requirements and test methods for e-liquids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General principles and requirements for testing for quality and nicotine levels of e-liquids.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General principles for manufacturing, filling and holding e-liquids for prefilled containers or products.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noProof="0" dirty="0"/>
                        <a:t>E-liquid Ingredients.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User information of refill containers and cartridges.</a:t>
                      </a:r>
                      <a:endParaRPr lang="en-GB" sz="11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125734"/>
                  </a:ext>
                </a:extLst>
              </a:tr>
              <a:tr h="552580">
                <a:tc>
                  <a:txBody>
                    <a:bodyPr/>
                    <a:lstStyle/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noProof="0" dirty="0"/>
                        <a:t>WG 4 - Requirements and test methods for emissions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Determination of nicotine delivery consistency.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noProof="0" dirty="0"/>
                        <a:t>Requirements and test methods for emissions.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noProof="0" dirty="0"/>
                        <a:t>Intense Vaping Regimen.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6425492"/>
                  </a:ext>
                </a:extLst>
              </a:tr>
              <a:tr h="552580">
                <a:tc>
                  <a:txBody>
                    <a:bodyPr/>
                    <a:lstStyle/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noProof="0" dirty="0"/>
                        <a:t>WG 5 - Extractable and leachable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ym typeface="Wingdings" panose="05000000000000000000" pitchFamily="2" charset="2"/>
                        </a:rPr>
                        <a:t> Call for experts (toxicologists).</a:t>
                      </a:r>
                      <a:endParaRPr lang="en-GB" sz="11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341807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r>
                        <a:rPr lang="en-GB" sz="1100" b="1" noProof="0" dirty="0"/>
                        <a:t>WG 6 - </a:t>
                      </a:r>
                      <a:r>
                        <a:rPr lang="en-US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Child safety requirements and related test methods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ym typeface="Wingdings" panose="05000000000000000000" pitchFamily="2" charset="2"/>
                        </a:rPr>
                        <a:t> Discussions just started.</a:t>
                      </a:r>
                      <a:endParaRPr lang="en-GB" sz="11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098853"/>
                  </a:ext>
                </a:extLst>
              </a:tr>
            </a:tbl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689ACDF1-7266-4983-B049-B1238F4232D8}"/>
              </a:ext>
            </a:extLst>
          </p:cNvPr>
          <p:cNvGrpSpPr/>
          <p:nvPr/>
        </p:nvGrpSpPr>
        <p:grpSpPr>
          <a:xfrm>
            <a:off x="8013849" y="724634"/>
            <a:ext cx="1282785" cy="905331"/>
            <a:chOff x="7874921" y="871100"/>
            <a:chExt cx="1282785" cy="90533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BC3A914-8F9C-4700-93F6-CC6DF33E2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24" y="871100"/>
              <a:ext cx="1060896" cy="8344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619C95E-18EA-4360-A8A7-70706E1B4543}"/>
                </a:ext>
              </a:extLst>
            </p:cNvPr>
            <p:cNvSpPr txBox="1"/>
            <p:nvPr/>
          </p:nvSpPr>
          <p:spPr>
            <a:xfrm>
              <a:off x="7874921" y="1400879"/>
              <a:ext cx="1282785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34988" indent="-534988">
                <a:lnSpc>
                  <a:spcPct val="150000"/>
                </a:lnSpc>
                <a:buClr>
                  <a:srgbClr val="003366"/>
                </a:buClr>
                <a:defRPr/>
              </a:pPr>
              <a:r>
                <a:rPr lang="en-US" altLang="en-US" sz="1400" u="none" dirty="0">
                  <a:solidFill>
                    <a:schemeClr val="bg1"/>
                  </a:solidFill>
                </a:rPr>
                <a:t>TC 437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825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ISO Standards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D34620D-7E8F-4503-B454-1648EED63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A129982-1839-4F9E-91A4-716D1A237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26402"/>
              </p:ext>
            </p:extLst>
          </p:nvPr>
        </p:nvGraphicFramePr>
        <p:xfrm>
          <a:off x="180000" y="1719564"/>
          <a:ext cx="8770840" cy="22539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5976">
                  <a:extLst>
                    <a:ext uri="{9D8B030D-6E8A-4147-A177-3AD203B41FA5}">
                      <a16:colId xmlns:a16="http://schemas.microsoft.com/office/drawing/2014/main" val="3998045188"/>
                    </a:ext>
                  </a:extLst>
                </a:gridCol>
                <a:gridCol w="4594864">
                  <a:extLst>
                    <a:ext uri="{9D8B030D-6E8A-4147-A177-3AD203B41FA5}">
                      <a16:colId xmlns:a16="http://schemas.microsoft.com/office/drawing/2014/main" val="1894065079"/>
                    </a:ext>
                  </a:extLst>
                </a:gridCol>
              </a:tblGrid>
              <a:tr h="395474">
                <a:tc>
                  <a:txBody>
                    <a:bodyPr/>
                    <a:lstStyle/>
                    <a:p>
                      <a:r>
                        <a:rPr lang="en-GB" sz="1400" noProof="0"/>
                        <a:t>Working Group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Projects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118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solidFill>
                            <a:srgbClr val="003366"/>
                          </a:solidFill>
                        </a:rPr>
                        <a:t>WG 1 - Determination of substances in </a:t>
                      </a:r>
                      <a:br>
                        <a:rPr lang="en-GB" sz="1200" b="1" noProof="0" dirty="0">
                          <a:solidFill>
                            <a:srgbClr val="003366"/>
                          </a:solidFill>
                        </a:rPr>
                      </a:br>
                      <a:r>
                        <a:rPr lang="en-GB" sz="1200" b="1" noProof="0" dirty="0">
                          <a:solidFill>
                            <a:srgbClr val="003366"/>
                          </a:solidFill>
                        </a:rPr>
                        <a:t>e-liquids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>
                          <a:solidFill>
                            <a:srgbClr val="003366"/>
                          </a:solidFill>
                        </a:rPr>
                        <a:t>Determination of nicotine, propylene glycol and glycerol in liquids used in electronic nicotine delivery devices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590188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solidFill>
                            <a:srgbClr val="003366"/>
                          </a:solidFill>
                        </a:rPr>
                        <a:t>WG 2 - Routine analytical e-cigarette vaping machine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i="1" noProof="0" dirty="0">
                          <a:solidFill>
                            <a:srgbClr val="003366"/>
                          </a:solidFill>
                        </a:rPr>
                        <a:t>Work completed – WG disbanded </a:t>
                      </a:r>
                      <a:r>
                        <a:rPr lang="en-GB" sz="1200" i="0" noProof="0" dirty="0">
                          <a:solidFill>
                            <a:srgbClr val="003366"/>
                          </a:solidFill>
                          <a:sym typeface="Wingdings" panose="05000000000000000000" pitchFamily="2" charset="2"/>
                        </a:rPr>
                        <a:t> ISO 20768</a:t>
                      </a:r>
                      <a:r>
                        <a:rPr lang="en-GB" sz="1200" i="0" noProof="0" dirty="0">
                          <a:solidFill>
                            <a:srgbClr val="003366"/>
                          </a:solidFill>
                        </a:rPr>
                        <a:t>.</a:t>
                      </a:r>
                      <a:endParaRPr lang="en-GB" sz="1200" i="0" noProof="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978390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03366"/>
                          </a:solidFill>
                        </a:rPr>
                        <a:t>WG 3 - Analytical methods for the testing of emissions of vapour products</a:t>
                      </a:r>
                    </a:p>
                    <a:p>
                      <a:pPr marL="0" marR="0" lvl="0" indent="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03366"/>
                          </a:solidFill>
                        </a:rPr>
                        <a:t>(Under Vienna agreement with CEN/TC437)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>
                          <a:solidFill>
                            <a:srgbClr val="003366"/>
                          </a:solidFill>
                        </a:rPr>
                        <a:t>Analytical methods to measure</a:t>
                      </a:r>
                    </a:p>
                    <a:p>
                      <a:pPr marL="579618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>
                          <a:solidFill>
                            <a:srgbClr val="003366"/>
                          </a:solidFill>
                        </a:rPr>
                        <a:t>Mass of e-liquids vaporised</a:t>
                      </a:r>
                    </a:p>
                    <a:p>
                      <a:pPr marL="579618" marR="0" lvl="1" indent="-171450" algn="l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noProof="0" dirty="0">
                          <a:solidFill>
                            <a:srgbClr val="003366"/>
                          </a:solidFill>
                        </a:rPr>
                        <a:t>Nicotine of e-vapour product emissions</a:t>
                      </a:r>
                    </a:p>
                    <a:p>
                      <a:pPr marL="579618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>
                          <a:solidFill>
                            <a:srgbClr val="003366"/>
                          </a:solidFill>
                        </a:rPr>
                        <a:t>Metals of e-vapour product emissions</a:t>
                      </a:r>
                    </a:p>
                    <a:p>
                      <a:pPr marL="579618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>
                          <a:solidFill>
                            <a:srgbClr val="003366"/>
                          </a:solidFill>
                        </a:rPr>
                        <a:t>Carbonyls of e-vapour product emissions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125734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FF1663FA-62EC-446C-9DEB-BE4C3EB77CC5}"/>
              </a:ext>
            </a:extLst>
          </p:cNvPr>
          <p:cNvGrpSpPr/>
          <p:nvPr/>
        </p:nvGrpSpPr>
        <p:grpSpPr>
          <a:xfrm>
            <a:off x="7857343" y="828046"/>
            <a:ext cx="1139257" cy="1167640"/>
            <a:chOff x="43086" y="1131590"/>
            <a:chExt cx="1139257" cy="1167640"/>
          </a:xfrm>
        </p:grpSpPr>
        <p:pic>
          <p:nvPicPr>
            <p:cNvPr id="6" name="Picture 2" descr="Organisation internationale de normalisation — Wikipédia">
              <a:extLst>
                <a:ext uri="{FF2B5EF4-FFF2-40B4-BE49-F238E27FC236}">
                  <a16:creationId xmlns:a16="http://schemas.microsoft.com/office/drawing/2014/main" id="{95E6941B-1C5C-4F00-A20D-1AF914A68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98" y="1131590"/>
              <a:ext cx="908634" cy="8344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5F6C042-82E4-4FDB-AFA2-9B58ABCBCAB2}"/>
                </a:ext>
              </a:extLst>
            </p:cNvPr>
            <p:cNvSpPr txBox="1"/>
            <p:nvPr/>
          </p:nvSpPr>
          <p:spPr>
            <a:xfrm>
              <a:off x="43086" y="1923678"/>
              <a:ext cx="1139257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34988" indent="-534988">
                <a:lnSpc>
                  <a:spcPct val="150000"/>
                </a:lnSpc>
                <a:buClr>
                  <a:srgbClr val="003366"/>
                </a:buClr>
                <a:defRPr/>
              </a:pPr>
              <a:r>
                <a:rPr lang="en-US" altLang="en-US" sz="1400" u="none" dirty="0">
                  <a:solidFill>
                    <a:schemeClr val="bg1"/>
                  </a:solidFill>
                </a:rPr>
                <a:t>TC126/SC3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7361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39DE97A-D919-450E-9E08-8A4F6903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7574"/>
            <a:ext cx="8280432" cy="38612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Expectations can only be met if stakeholders speak the same language.</a:t>
            </a:r>
          </a:p>
          <a:p>
            <a:pPr lvl="1">
              <a:spcBef>
                <a:spcPts val="300"/>
              </a:spcBef>
              <a:buClr>
                <a:srgbClr val="0099CC"/>
              </a:buClr>
            </a:pPr>
            <a:r>
              <a:rPr lang="en-GB" sz="1600" dirty="0">
                <a:solidFill>
                  <a:srgbClr val="0099CC"/>
                </a:solidFill>
              </a:rPr>
              <a:t>Bad communication leads to misunderstanding, misconception, conflict,</a:t>
            </a:r>
            <a:br>
              <a:rPr lang="en-GB" sz="1600" dirty="0">
                <a:solidFill>
                  <a:srgbClr val="0099CC"/>
                </a:solidFill>
              </a:rPr>
            </a:br>
            <a:r>
              <a:rPr lang="en-GB" sz="1600" dirty="0">
                <a:solidFill>
                  <a:srgbClr val="0099CC"/>
                </a:solidFill>
              </a:rPr>
              <a:t>waste of time.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Confidence can only be based on solid scientific foundations, consistency and transparency.</a:t>
            </a:r>
          </a:p>
          <a:p>
            <a:pPr lvl="1">
              <a:spcBef>
                <a:spcPts val="300"/>
              </a:spcBef>
              <a:buClr>
                <a:srgbClr val="0099CC"/>
              </a:buClr>
            </a:pPr>
            <a:r>
              <a:rPr lang="en-GB" sz="1600" dirty="0">
                <a:solidFill>
                  <a:srgbClr val="0099CC"/>
                </a:solidFill>
              </a:rPr>
              <a:t>Current international cooperation improves confidence.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Knowledge sharing and cooperation can only occur with collaborative platforms.</a:t>
            </a:r>
          </a:p>
          <a:p>
            <a:pPr lvl="1">
              <a:spcBef>
                <a:spcPts val="300"/>
              </a:spcBef>
              <a:buClr>
                <a:srgbClr val="0099CC"/>
              </a:buClr>
            </a:pPr>
            <a:r>
              <a:rPr lang="en-GB" sz="1600" dirty="0">
                <a:solidFill>
                  <a:srgbClr val="0099CC"/>
                </a:solidFill>
              </a:rPr>
              <a:t>The existing platforms play an important role.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The development of international standards relative to e-vapour products is progressing efficiently</a:t>
            </a:r>
          </a:p>
          <a:p>
            <a:pPr lvl="1">
              <a:spcBef>
                <a:spcPts val="300"/>
              </a:spcBef>
              <a:buClr>
                <a:srgbClr val="0099CC"/>
              </a:buClr>
            </a:pPr>
            <a:r>
              <a:rPr lang="en-GB" sz="1600" dirty="0">
                <a:solidFill>
                  <a:srgbClr val="0099CC"/>
                </a:solidFill>
              </a:rPr>
              <a:t>The need is great, and much has been achieved already.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6162BD-66C7-430B-95DB-B2A35BC4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F233C6-62CB-47D0-A617-FB508B78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224BAB6-8280-498A-84E2-33676FE32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1125909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95736" y="268892"/>
            <a:ext cx="6794740" cy="612219"/>
          </a:xfrm>
        </p:spPr>
        <p:txBody>
          <a:bodyPr/>
          <a:lstStyle/>
          <a:p>
            <a:r>
              <a:rPr lang="en-US" sz="2000" dirty="0"/>
              <a:t>Scientific Cooperation for International Standard Developments Relative to E-</a:t>
            </a:r>
            <a:r>
              <a:rPr lang="en-US" sz="2000" dirty="0" err="1"/>
              <a:t>vapour</a:t>
            </a:r>
            <a:r>
              <a:rPr lang="en-US" sz="2000" dirty="0"/>
              <a:t> Products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43D290B-33D2-469D-99F1-75FEB701D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622226"/>
              </p:ext>
            </p:extLst>
          </p:nvPr>
        </p:nvGraphicFramePr>
        <p:xfrm>
          <a:off x="1835696" y="1131590"/>
          <a:ext cx="5472608" cy="356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5533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and Responsibilities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1DA2F0E2-3D8C-4510-975F-A007A1F6A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E51CF867-58F6-4372-808C-C8D568E64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31336"/>
              </p:ext>
            </p:extLst>
          </p:nvPr>
        </p:nvGraphicFramePr>
        <p:xfrm>
          <a:off x="107504" y="1131590"/>
          <a:ext cx="8882972" cy="18338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14258">
                  <a:extLst>
                    <a:ext uri="{9D8B030D-6E8A-4147-A177-3AD203B41FA5}">
                      <a16:colId xmlns:a16="http://schemas.microsoft.com/office/drawing/2014/main" val="1623980794"/>
                    </a:ext>
                  </a:extLst>
                </a:gridCol>
                <a:gridCol w="3614334">
                  <a:extLst>
                    <a:ext uri="{9D8B030D-6E8A-4147-A177-3AD203B41FA5}">
                      <a16:colId xmlns:a16="http://schemas.microsoft.com/office/drawing/2014/main" val="1422461462"/>
                    </a:ext>
                  </a:extLst>
                </a:gridCol>
                <a:gridCol w="3554380">
                  <a:extLst>
                    <a:ext uri="{9D8B030D-6E8A-4147-A177-3AD203B41FA5}">
                      <a16:colId xmlns:a16="http://schemas.microsoft.com/office/drawing/2014/main" val="1362394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Expectations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Responsibilities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4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8163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Regulators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  <a:p>
                      <a:pPr algn="ctr"/>
                      <a:endParaRPr lang="en-GB" sz="1400" noProof="0" dirty="0"/>
                    </a:p>
                    <a:p>
                      <a:pPr algn="ctr"/>
                      <a:endParaRPr lang="en-GB" sz="1400" noProof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998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Manufacturers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  <a:p>
                      <a:pPr algn="ctr"/>
                      <a:endParaRPr lang="en-GB" sz="1400" noProof="0" dirty="0"/>
                    </a:p>
                    <a:p>
                      <a:pPr algn="ctr"/>
                      <a:endParaRPr lang="en-GB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03216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8BDC5B2-0D26-457C-B3A8-4AC01D37D102}"/>
              </a:ext>
            </a:extLst>
          </p:cNvPr>
          <p:cNvSpPr txBox="1"/>
          <p:nvPr/>
        </p:nvSpPr>
        <p:spPr>
          <a:xfrm>
            <a:off x="755576" y="3210530"/>
            <a:ext cx="79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/>
            <a:r>
              <a:rPr lang="en-GB" b="0" dirty="0"/>
              <a:t>Consumers expect to be informed, consulted, protected and respected.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CEEB4D-DC8E-4F76-AA8F-D2A9964BE594}"/>
              </a:ext>
            </a:extLst>
          </p:cNvPr>
          <p:cNvSpPr txBox="1"/>
          <p:nvPr/>
        </p:nvSpPr>
        <p:spPr>
          <a:xfrm>
            <a:off x="1033129" y="3882146"/>
            <a:ext cx="7077741" cy="783193"/>
          </a:xfrm>
          <a:prstGeom prst="round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pPr marL="0" lvl="1" indent="0"/>
            <a:r>
              <a:rPr lang="en-GB" sz="2000" dirty="0">
                <a:solidFill>
                  <a:schemeClr val="bg1"/>
                </a:solidFill>
              </a:rPr>
              <a:t>In this context, mutual understanding, good communication and a common language are key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4B7AA3-128D-4B16-A730-DCD4689D34D2}"/>
              </a:ext>
            </a:extLst>
          </p:cNvPr>
          <p:cNvSpPr txBox="1"/>
          <p:nvPr/>
        </p:nvSpPr>
        <p:spPr>
          <a:xfrm>
            <a:off x="1835696" y="1491630"/>
            <a:ext cx="3600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16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regulations are successfully implemented and applied.</a:t>
            </a:r>
          </a:p>
          <a:p>
            <a:pPr marL="0" marR="0" lvl="0" indent="0" algn="ctr" defTabSz="816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Objectives are achieved.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33A3FD-BA55-4491-8C60-CC58B33193D2}"/>
              </a:ext>
            </a:extLst>
          </p:cNvPr>
          <p:cNvSpPr txBox="1"/>
          <p:nvPr/>
        </p:nvSpPr>
        <p:spPr>
          <a:xfrm>
            <a:off x="5436096" y="1491630"/>
            <a:ext cx="35543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Technical regulations are understandable and applicable.</a:t>
            </a:r>
            <a:br>
              <a:rPr lang="en-GB" sz="1400" b="0" dirty="0"/>
            </a:br>
            <a:r>
              <a:rPr lang="en-GB" sz="1400" b="0" dirty="0"/>
              <a:t>Impacts are measured.</a:t>
            </a:r>
            <a:endParaRPr lang="en-GB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B60B02-8598-4D84-A535-3DED99C9ED5A}"/>
              </a:ext>
            </a:extLst>
          </p:cNvPr>
          <p:cNvSpPr txBox="1"/>
          <p:nvPr/>
        </p:nvSpPr>
        <p:spPr>
          <a:xfrm>
            <a:off x="1855090" y="2211710"/>
            <a:ext cx="35543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Compliance is possible at reasonable cost.</a:t>
            </a:r>
            <a:br>
              <a:rPr lang="en-GB" sz="1400" b="0" dirty="0"/>
            </a:br>
            <a:r>
              <a:rPr lang="en-GB" sz="1400" b="0" dirty="0"/>
              <a:t>Freedom to operate is maintained and competition remains possible.</a:t>
            </a:r>
            <a:endParaRPr lang="en-GB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69E76F8-65F2-4BC5-9FB7-0AC3CF9B3F9C}"/>
              </a:ext>
            </a:extLst>
          </p:cNvPr>
          <p:cNvSpPr txBox="1"/>
          <p:nvPr/>
        </p:nvSpPr>
        <p:spPr>
          <a:xfrm>
            <a:off x="5422783" y="2341531"/>
            <a:ext cx="3554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Technical regulations are understood. Products are compliant.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39763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International Standards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F4E21C1-DCB1-4C31-8BDC-3549BB6B867D}"/>
              </a:ext>
            </a:extLst>
          </p:cNvPr>
          <p:cNvGrpSpPr/>
          <p:nvPr/>
        </p:nvGrpSpPr>
        <p:grpSpPr>
          <a:xfrm>
            <a:off x="745606" y="987574"/>
            <a:ext cx="4036337" cy="3647577"/>
            <a:chOff x="2330075" y="987574"/>
            <a:chExt cx="4036337" cy="3647577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8C4DB1E2-A031-4994-96E8-4EEFAD292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337233">
              <a:off x="2501748" y="1681970"/>
              <a:ext cx="992312" cy="55399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694C1A1-FC4F-41C9-A776-FC168C765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485399">
              <a:off x="2245929" y="2823303"/>
              <a:ext cx="992312" cy="55399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12B87FAC-760B-46A7-BB67-21184A6DB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073601">
              <a:off x="2866099" y="3898203"/>
              <a:ext cx="992312" cy="55399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3F0B7C2-2165-4133-963F-7DF2ABBDB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739859">
              <a:off x="4585809" y="3974933"/>
              <a:ext cx="992312" cy="55399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A995B3C-452B-417E-98B5-6368D9CF9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215244">
              <a:off x="5393418" y="2901147"/>
              <a:ext cx="992312" cy="55399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E313445-E22C-401B-85FA-1D65331A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439608">
              <a:off x="5152921" y="1736890"/>
              <a:ext cx="992312" cy="55399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EAF8BCD-4659-436D-82DF-0947B3B65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1920" y="987574"/>
              <a:ext cx="992312" cy="55399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84619F9-FA50-49E9-84DA-F5E800027018}"/>
                </a:ext>
              </a:extLst>
            </p:cNvPr>
            <p:cNvSpPr txBox="1"/>
            <p:nvPr/>
          </p:nvSpPr>
          <p:spPr>
            <a:xfrm>
              <a:off x="4638222" y="1283519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99CC"/>
                  </a:solidFill>
                </a:rPr>
                <a:t>Specify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003CA96-9331-4C64-9D2B-B9ABC9830F45}"/>
                </a:ext>
              </a:extLst>
            </p:cNvPr>
            <p:cNvSpPr txBox="1"/>
            <p:nvPr/>
          </p:nvSpPr>
          <p:spPr>
            <a:xfrm>
              <a:off x="5465203" y="2398276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99CC"/>
                  </a:solidFill>
                </a:rPr>
                <a:t>Produce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E563D74-D398-42F1-8974-601315B6B5A3}"/>
                </a:ext>
              </a:extLst>
            </p:cNvPr>
            <p:cNvSpPr txBox="1"/>
            <p:nvPr/>
          </p:nvSpPr>
          <p:spPr>
            <a:xfrm>
              <a:off x="5397107" y="3589458"/>
              <a:ext cx="538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99CC"/>
                  </a:solidFill>
                </a:rPr>
                <a:t>Test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EC2E525-95E6-46AF-A0F4-4C380C05710C}"/>
                </a:ext>
              </a:extLst>
            </p:cNvPr>
            <p:cNvSpPr txBox="1"/>
            <p:nvPr/>
          </p:nvSpPr>
          <p:spPr>
            <a:xfrm>
              <a:off x="3832176" y="4327374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0099CC"/>
                  </a:solidFill>
                </a:rPr>
                <a:t>Report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41688EC-A723-4090-8D58-687555610D5A}"/>
                </a:ext>
              </a:extLst>
            </p:cNvPr>
            <p:cNvSpPr txBox="1"/>
            <p:nvPr/>
          </p:nvSpPr>
          <p:spPr>
            <a:xfrm>
              <a:off x="2492660" y="3589459"/>
              <a:ext cx="6928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>
                  <a:solidFill>
                    <a:srgbClr val="C00000"/>
                  </a:solidFill>
                </a:rPr>
                <a:t>Check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4F1E85D-1BA8-4872-BAF3-A01AD9C6BA3B}"/>
                </a:ext>
              </a:extLst>
            </p:cNvPr>
            <p:cNvSpPr txBox="1"/>
            <p:nvPr/>
          </p:nvSpPr>
          <p:spPr>
            <a:xfrm>
              <a:off x="3044032" y="1284234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>
                  <a:solidFill>
                    <a:srgbClr val="C00000"/>
                  </a:solidFill>
                </a:rPr>
                <a:t>Regulate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7805556-E76D-49F3-93D4-B4C97447D6EE}"/>
                </a:ext>
              </a:extLst>
            </p:cNvPr>
            <p:cNvSpPr txBox="1"/>
            <p:nvPr/>
          </p:nvSpPr>
          <p:spPr>
            <a:xfrm>
              <a:off x="2330075" y="2378655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>
                  <a:solidFill>
                    <a:srgbClr val="C00000"/>
                  </a:solidFill>
                </a:rPr>
                <a:t>Publish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AE18CC9-AAA6-4D7E-B498-4C2ADDC7F1E2}"/>
                </a:ext>
              </a:extLst>
            </p:cNvPr>
            <p:cNvSpPr txBox="1"/>
            <p:nvPr/>
          </p:nvSpPr>
          <p:spPr>
            <a:xfrm>
              <a:off x="3577823" y="2741174"/>
              <a:ext cx="1378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CONSUMER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D044B32F-955F-417E-A671-72760D53E1EF}"/>
              </a:ext>
            </a:extLst>
          </p:cNvPr>
          <p:cNvSpPr txBox="1"/>
          <p:nvPr/>
        </p:nvSpPr>
        <p:spPr>
          <a:xfrm>
            <a:off x="93311" y="4258264"/>
            <a:ext cx="1304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REGULATOR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D4A747A-7C4E-4337-B7C8-6AF71F3849B3}"/>
              </a:ext>
            </a:extLst>
          </p:cNvPr>
          <p:cNvSpPr txBox="1"/>
          <p:nvPr/>
        </p:nvSpPr>
        <p:spPr>
          <a:xfrm>
            <a:off x="3715196" y="4258264"/>
            <a:ext cx="170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99CC"/>
                </a:solidFill>
              </a:rPr>
              <a:t>MANUFACTURER</a:t>
            </a:r>
          </a:p>
        </p:txBody>
      </p:sp>
      <p:sp>
        <p:nvSpPr>
          <p:cNvPr id="33" name="Flèche : double flèche horizontale 32">
            <a:extLst>
              <a:ext uri="{FF2B5EF4-FFF2-40B4-BE49-F238E27FC236}">
                <a16:creationId xmlns:a16="http://schemas.microsoft.com/office/drawing/2014/main" id="{AC70CC75-B4C9-4C86-B17C-8139F826B50D}"/>
              </a:ext>
            </a:extLst>
          </p:cNvPr>
          <p:cNvSpPr/>
          <p:nvPr/>
        </p:nvSpPr>
        <p:spPr bwMode="auto">
          <a:xfrm>
            <a:off x="1624059" y="3691238"/>
            <a:ext cx="2160240" cy="144000"/>
          </a:xfrm>
          <a:prstGeom prst="left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59E5E8C-AA0D-412E-95FF-DB0327346A0A}"/>
              </a:ext>
            </a:extLst>
          </p:cNvPr>
          <p:cNvSpPr txBox="1"/>
          <p:nvPr/>
        </p:nvSpPr>
        <p:spPr>
          <a:xfrm>
            <a:off x="1781800" y="3408509"/>
            <a:ext cx="1933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+mn-lt"/>
              </a:rPr>
              <a:t>Explicable difference?</a:t>
            </a:r>
            <a:endParaRPr lang="en-GB" sz="2000" b="0" dirty="0"/>
          </a:p>
        </p:txBody>
      </p:sp>
      <p:sp>
        <p:nvSpPr>
          <p:cNvPr id="35" name="Flèche : virage 34">
            <a:extLst>
              <a:ext uri="{FF2B5EF4-FFF2-40B4-BE49-F238E27FC236}">
                <a16:creationId xmlns:a16="http://schemas.microsoft.com/office/drawing/2014/main" id="{D23C08C7-936B-43AD-B3ED-4267C830B53F}"/>
              </a:ext>
            </a:extLst>
          </p:cNvPr>
          <p:cNvSpPr/>
          <p:nvPr/>
        </p:nvSpPr>
        <p:spPr bwMode="auto">
          <a:xfrm rot="5400000">
            <a:off x="2027721" y="2002234"/>
            <a:ext cx="216000" cy="1260000"/>
          </a:xfrm>
          <a:prstGeom prst="bentArrow">
            <a:avLst>
              <a:gd name="adj1" fmla="val 29937"/>
              <a:gd name="adj2" fmla="val 25000"/>
              <a:gd name="adj3" fmla="val 25000"/>
              <a:gd name="adj4" fmla="val 4375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141C301-73C2-41B1-BF2E-5C43ED4613B7}"/>
              </a:ext>
            </a:extLst>
          </p:cNvPr>
          <p:cNvSpPr txBox="1"/>
          <p:nvPr/>
        </p:nvSpPr>
        <p:spPr>
          <a:xfrm>
            <a:off x="1624059" y="2197676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+mn-lt"/>
              </a:rPr>
              <a:t>Understandable?</a:t>
            </a:r>
            <a:endParaRPr lang="en-GB" sz="2000" b="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DBEC312-4061-4E86-8D35-FB7197C53BA8}"/>
              </a:ext>
            </a:extLst>
          </p:cNvPr>
          <p:cNvSpPr txBox="1"/>
          <p:nvPr/>
        </p:nvSpPr>
        <p:spPr>
          <a:xfrm>
            <a:off x="5390841" y="3580895"/>
            <a:ext cx="306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latin typeface="+mn-lt"/>
              </a:rPr>
              <a:t>Similar requirements exist between manufacturers and suppliers</a:t>
            </a:r>
            <a:endParaRPr lang="en-GB" sz="2000" b="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C1503B1-2DBB-435F-AEC8-E61499ED06C2}"/>
              </a:ext>
            </a:extLst>
          </p:cNvPr>
          <p:cNvSpPr txBox="1"/>
          <p:nvPr/>
        </p:nvSpPr>
        <p:spPr>
          <a:xfrm>
            <a:off x="4957939" y="1563638"/>
            <a:ext cx="3931267" cy="1566386"/>
          </a:xfrm>
          <a:prstGeom prst="round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Speaking the same language</a:t>
            </a:r>
          </a:p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is difficult but</a:t>
            </a:r>
          </a:p>
          <a:p>
            <a:r>
              <a:rPr lang="en-GB" sz="2400" dirty="0">
                <a:solidFill>
                  <a:schemeClr val="bg1"/>
                </a:solidFill>
                <a:latin typeface="+mn-lt"/>
              </a:rPr>
              <a:t>NECESSARY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9" name="Espace réservé de la date 3">
            <a:extLst>
              <a:ext uri="{FF2B5EF4-FFF2-40B4-BE49-F238E27FC236}">
                <a16:creationId xmlns:a16="http://schemas.microsoft.com/office/drawing/2014/main" id="{81496E98-68CF-4972-8555-156F554F0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8259749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45" y="1059582"/>
            <a:ext cx="8228571" cy="2355422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Stays away from politics and lobbying</a:t>
            </a:r>
          </a:p>
          <a:p>
            <a:r>
              <a:rPr lang="en-GB" b="0" dirty="0">
                <a:solidFill>
                  <a:schemeClr val="tx1"/>
                </a:solidFill>
              </a:rPr>
              <a:t>Transparent on assumptions and results</a:t>
            </a:r>
          </a:p>
          <a:p>
            <a:r>
              <a:rPr lang="en-GB" b="0" dirty="0">
                <a:solidFill>
                  <a:schemeClr val="tx1"/>
                </a:solidFill>
              </a:rPr>
              <a:t>Honest and clear in interpretations</a:t>
            </a:r>
          </a:p>
          <a:p>
            <a:r>
              <a:rPr lang="en-GB" b="0" dirty="0">
                <a:solidFill>
                  <a:schemeClr val="tx1"/>
                </a:solidFill>
              </a:rPr>
              <a:t>Able to replicate experiments</a:t>
            </a:r>
          </a:p>
          <a:p>
            <a:r>
              <a:rPr lang="en-GB" b="0" dirty="0">
                <a:solidFill>
                  <a:schemeClr val="tx1"/>
                </a:solidFill>
              </a:rPr>
              <a:t>Proposes solid foundations for … international standard developments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Scientific Research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Flèche : virage 5">
            <a:extLst>
              <a:ext uri="{FF2B5EF4-FFF2-40B4-BE49-F238E27FC236}">
                <a16:creationId xmlns:a16="http://schemas.microsoft.com/office/drawing/2014/main" id="{1A3C661E-E4BE-4A17-ABFC-B4C7D6C8512F}"/>
              </a:ext>
            </a:extLst>
          </p:cNvPr>
          <p:cNvSpPr/>
          <p:nvPr/>
        </p:nvSpPr>
        <p:spPr bwMode="auto">
          <a:xfrm flipV="1">
            <a:off x="2194432" y="3342995"/>
            <a:ext cx="792088" cy="648072"/>
          </a:xfrm>
          <a:prstGeom prst="ben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328869-3B9D-4487-820B-C1971051CB67}"/>
              </a:ext>
            </a:extLst>
          </p:cNvPr>
          <p:cNvSpPr txBox="1"/>
          <p:nvPr/>
        </p:nvSpPr>
        <p:spPr>
          <a:xfrm>
            <a:off x="3059832" y="3650971"/>
            <a:ext cx="457526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900" b="0" dirty="0"/>
              <a:t>BUT, only possible if interactions exist</a:t>
            </a:r>
            <a:endParaRPr lang="fr-FR" sz="1900" b="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139684-47AF-4F2E-B5C6-DD41C6F9F37E}"/>
              </a:ext>
            </a:extLst>
          </p:cNvPr>
          <p:cNvSpPr txBox="1"/>
          <p:nvPr/>
        </p:nvSpPr>
        <p:spPr>
          <a:xfrm>
            <a:off x="1475656" y="4215610"/>
            <a:ext cx="5987740" cy="408623"/>
          </a:xfrm>
          <a:prstGeom prst="round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Isolated scientific research is of poor value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CC9C3D81-C0AB-4E61-A701-9E553100F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111585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Sharing and Cooperation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371A0E0-A60A-4EB1-A80E-24782A9CB878}"/>
              </a:ext>
            </a:extLst>
          </p:cNvPr>
          <p:cNvSpPr/>
          <p:nvPr/>
        </p:nvSpPr>
        <p:spPr bwMode="auto">
          <a:xfrm>
            <a:off x="180000" y="1059582"/>
            <a:ext cx="2520000" cy="25202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3092C5E-8EBE-480F-9FB2-D9C54CECF593}"/>
              </a:ext>
            </a:extLst>
          </p:cNvPr>
          <p:cNvSpPr/>
          <p:nvPr/>
        </p:nvSpPr>
        <p:spPr bwMode="auto">
          <a:xfrm>
            <a:off x="179792" y="2139702"/>
            <a:ext cx="2520000" cy="2520280"/>
          </a:xfrm>
          <a:prstGeom prst="ellipse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42D1DA-5760-48ED-8A01-4D3DC7092D6A}"/>
              </a:ext>
            </a:extLst>
          </p:cNvPr>
          <p:cNvSpPr txBox="1"/>
          <p:nvPr/>
        </p:nvSpPr>
        <p:spPr>
          <a:xfrm>
            <a:off x="777558" y="1131590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/>
              <a:t>Scientific</a:t>
            </a:r>
            <a:br>
              <a:rPr lang="en-GB" b="0" dirty="0"/>
            </a:br>
            <a:r>
              <a:rPr lang="en-GB" b="0" dirty="0"/>
              <a:t>&amp; technical</a:t>
            </a:r>
            <a:br>
              <a:rPr lang="en-GB" b="0" dirty="0"/>
            </a:br>
            <a:r>
              <a:rPr lang="en-GB" b="0" dirty="0"/>
              <a:t>knowledge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4C908C-F142-4568-A330-D03D2BF17A53}"/>
              </a:ext>
            </a:extLst>
          </p:cNvPr>
          <p:cNvSpPr txBox="1"/>
          <p:nvPr/>
        </p:nvSpPr>
        <p:spPr>
          <a:xfrm>
            <a:off x="777558" y="3651870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99CC"/>
                </a:solidFill>
              </a:rPr>
              <a:t>Scientific</a:t>
            </a:r>
            <a:br>
              <a:rPr lang="en-GB" b="0" dirty="0">
                <a:solidFill>
                  <a:srgbClr val="0099CC"/>
                </a:solidFill>
              </a:rPr>
            </a:br>
            <a:r>
              <a:rPr lang="en-GB" b="0" dirty="0">
                <a:solidFill>
                  <a:srgbClr val="0099CC"/>
                </a:solidFill>
              </a:rPr>
              <a:t>&amp; technical</a:t>
            </a:r>
            <a:br>
              <a:rPr lang="en-GB" b="0" dirty="0">
                <a:solidFill>
                  <a:srgbClr val="0099CC"/>
                </a:solidFill>
              </a:rPr>
            </a:br>
            <a:r>
              <a:rPr lang="en-GB" b="0" dirty="0">
                <a:solidFill>
                  <a:srgbClr val="0099CC"/>
                </a:solidFill>
              </a:rPr>
              <a:t>knowledge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03F074-361A-4E20-90DE-D7B05D7AFE25}"/>
              </a:ext>
            </a:extLst>
          </p:cNvPr>
          <p:cNvSpPr txBox="1"/>
          <p:nvPr/>
        </p:nvSpPr>
        <p:spPr>
          <a:xfrm>
            <a:off x="491165" y="2442974"/>
            <a:ext cx="1885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COOPERATION</a:t>
            </a:r>
            <a:br>
              <a:rPr lang="en-GB" dirty="0"/>
            </a:br>
            <a:r>
              <a:rPr lang="en-GB" dirty="0"/>
              <a:t>TO BUILD</a:t>
            </a:r>
            <a:br>
              <a:rPr lang="en-GB" dirty="0"/>
            </a:br>
            <a:r>
              <a:rPr lang="en-GB" dirty="0"/>
              <a:t>CONSENSUS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0C2ADD05-6B77-4EEF-912C-905B962A6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E9411B-5682-47E2-A59E-C47974C8A7FB}"/>
              </a:ext>
            </a:extLst>
          </p:cNvPr>
          <p:cNvSpPr txBox="1"/>
          <p:nvPr/>
        </p:nvSpPr>
        <p:spPr>
          <a:xfrm>
            <a:off x="3438490" y="2115631"/>
            <a:ext cx="4983505" cy="1464231"/>
          </a:xfrm>
          <a:prstGeom prst="roundRect">
            <a:avLst/>
          </a:prstGeom>
          <a:solidFill>
            <a:srgbClr val="0099CC"/>
          </a:solidFill>
        </p:spPr>
        <p:txBody>
          <a:bodyPr wrap="none" rtlCol="0">
            <a:spAutoFit/>
          </a:bodyPr>
          <a:lstStyle/>
          <a:p>
            <a:r>
              <a:rPr lang="en-GB" sz="2000" b="0" dirty="0">
                <a:solidFill>
                  <a:schemeClr val="bg1"/>
                </a:solidFill>
              </a:rPr>
              <a:t>Knowledge + Cooperation </a:t>
            </a:r>
            <a:r>
              <a:rPr lang="en-GB" sz="2000" b="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GB" sz="2000" b="0" dirty="0">
                <a:solidFill>
                  <a:schemeClr val="bg1"/>
                </a:solidFill>
              </a:rPr>
              <a:t> Consensus</a:t>
            </a:r>
          </a:p>
          <a:p>
            <a:r>
              <a:rPr lang="en-GB" sz="2000" b="0" dirty="0">
                <a:solidFill>
                  <a:schemeClr val="bg1"/>
                </a:solidFill>
              </a:rPr>
              <a:t>Consensus + Publication </a:t>
            </a:r>
            <a:r>
              <a:rPr lang="en-GB" sz="2000" b="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GB" sz="2000" b="0" dirty="0">
                <a:solidFill>
                  <a:schemeClr val="bg1"/>
                </a:solidFill>
              </a:rPr>
              <a:t> Guides</a:t>
            </a:r>
          </a:p>
          <a:p>
            <a:r>
              <a:rPr lang="en-GB" sz="2000" b="0" dirty="0">
                <a:solidFill>
                  <a:schemeClr val="bg1"/>
                </a:solidFill>
              </a:rPr>
              <a:t>Guides + Application </a:t>
            </a:r>
            <a:r>
              <a:rPr lang="en-GB" sz="2000" b="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GB" sz="2000" b="0" dirty="0">
                <a:solidFill>
                  <a:schemeClr val="bg1"/>
                </a:solidFill>
              </a:rPr>
              <a:t> Standards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519F7A29-CA80-490D-ABA9-C49A23F3D41E}"/>
              </a:ext>
            </a:extLst>
          </p:cNvPr>
          <p:cNvSpPr/>
          <p:nvPr/>
        </p:nvSpPr>
        <p:spPr bwMode="auto">
          <a:xfrm>
            <a:off x="2896486" y="1876080"/>
            <a:ext cx="6067514" cy="419100"/>
          </a:xfrm>
          <a:custGeom>
            <a:avLst/>
            <a:gdLst>
              <a:gd name="connsiteX0" fmla="*/ 0 w 6048375"/>
              <a:gd name="connsiteY0" fmla="*/ 419100 h 419100"/>
              <a:gd name="connsiteX1" fmla="*/ 0 w 6048375"/>
              <a:gd name="connsiteY1" fmla="*/ 0 h 419100"/>
              <a:gd name="connsiteX2" fmla="*/ 6048375 w 6048375"/>
              <a:gd name="connsiteY2" fmla="*/ 0 h 419100"/>
              <a:gd name="connsiteX3" fmla="*/ 6048375 w 6048375"/>
              <a:gd name="connsiteY3" fmla="*/ 4095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419100">
                <a:moveTo>
                  <a:pt x="0" y="419100"/>
                </a:moveTo>
                <a:lnTo>
                  <a:pt x="0" y="0"/>
                </a:lnTo>
                <a:lnTo>
                  <a:pt x="6048375" y="0"/>
                </a:lnTo>
                <a:lnTo>
                  <a:pt x="6048375" y="409575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DB043C-ADC0-4FF2-A8FD-9D04F5A23C00}"/>
              </a:ext>
            </a:extLst>
          </p:cNvPr>
          <p:cNvSpPr txBox="1"/>
          <p:nvPr/>
        </p:nvSpPr>
        <p:spPr>
          <a:xfrm>
            <a:off x="3621056" y="1059582"/>
            <a:ext cx="4595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OPEN</a:t>
            </a:r>
            <a:endParaRPr lang="fr-FR" sz="2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B86853-888F-40C5-A381-EA7D4FEEBE6E}"/>
              </a:ext>
            </a:extLst>
          </p:cNvPr>
          <p:cNvSpPr txBox="1"/>
          <p:nvPr/>
        </p:nvSpPr>
        <p:spPr>
          <a:xfrm>
            <a:off x="3632337" y="4136762"/>
            <a:ext cx="4595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TRANSPARENT</a:t>
            </a:r>
            <a:endParaRPr lang="fr-FR" sz="2400" dirty="0"/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34BCF512-3DF0-48FE-89A6-3AB0A4C0284C}"/>
              </a:ext>
            </a:extLst>
          </p:cNvPr>
          <p:cNvSpPr/>
          <p:nvPr/>
        </p:nvSpPr>
        <p:spPr bwMode="auto">
          <a:xfrm flipV="1">
            <a:off x="2896486" y="3397514"/>
            <a:ext cx="6067514" cy="419100"/>
          </a:xfrm>
          <a:custGeom>
            <a:avLst/>
            <a:gdLst>
              <a:gd name="connsiteX0" fmla="*/ 0 w 6048375"/>
              <a:gd name="connsiteY0" fmla="*/ 419100 h 419100"/>
              <a:gd name="connsiteX1" fmla="*/ 0 w 6048375"/>
              <a:gd name="connsiteY1" fmla="*/ 0 h 419100"/>
              <a:gd name="connsiteX2" fmla="*/ 6048375 w 6048375"/>
              <a:gd name="connsiteY2" fmla="*/ 0 h 419100"/>
              <a:gd name="connsiteX3" fmla="*/ 6048375 w 6048375"/>
              <a:gd name="connsiteY3" fmla="*/ 4095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5" h="419100">
                <a:moveTo>
                  <a:pt x="0" y="419100"/>
                </a:moveTo>
                <a:lnTo>
                  <a:pt x="0" y="0"/>
                </a:lnTo>
                <a:lnTo>
                  <a:pt x="6048375" y="0"/>
                </a:lnTo>
                <a:lnTo>
                  <a:pt x="6048375" y="409575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849900D0-0F14-4CBA-AD93-C28CB231B2FD}"/>
              </a:ext>
            </a:extLst>
          </p:cNvPr>
          <p:cNvSpPr/>
          <p:nvPr/>
        </p:nvSpPr>
        <p:spPr bwMode="auto">
          <a:xfrm>
            <a:off x="2896486" y="1669322"/>
            <a:ext cx="6067514" cy="206758"/>
          </a:xfrm>
          <a:prstGeom prst="triangl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518651F4-EB27-4309-82ED-C78EEFEEA95F}"/>
              </a:ext>
            </a:extLst>
          </p:cNvPr>
          <p:cNvSpPr/>
          <p:nvPr/>
        </p:nvSpPr>
        <p:spPr bwMode="auto">
          <a:xfrm flipV="1">
            <a:off x="2896486" y="3829562"/>
            <a:ext cx="6067514" cy="206758"/>
          </a:xfrm>
          <a:prstGeom prst="triangl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696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Platform for Knowledge Sharing and Cooperation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0C2ADD05-6B77-4EEF-912C-905B962A6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F8A24337-CA05-46F7-BBAD-579FB5D30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31480"/>
              </p:ext>
            </p:extLst>
          </p:nvPr>
        </p:nvGraphicFramePr>
        <p:xfrm>
          <a:off x="539550" y="1059582"/>
          <a:ext cx="8136905" cy="33136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70">
                  <a:extLst>
                    <a:ext uri="{9D8B030D-6E8A-4147-A177-3AD203B41FA5}">
                      <a16:colId xmlns:a16="http://schemas.microsoft.com/office/drawing/2014/main" val="2942099677"/>
                    </a:ext>
                  </a:extLst>
                </a:gridCol>
                <a:gridCol w="6624735">
                  <a:extLst>
                    <a:ext uri="{9D8B030D-6E8A-4147-A177-3AD203B41FA5}">
                      <a16:colId xmlns:a16="http://schemas.microsoft.com/office/drawing/2014/main" val="116388492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noProof="0" dirty="0"/>
                        <a:t>Level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Knowledge sharing ------------- &amp; ------------- Cooperation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77581"/>
                  </a:ext>
                </a:extLst>
              </a:tr>
              <a:tr h="984546">
                <a:tc>
                  <a:txBody>
                    <a:bodyPr/>
                    <a:lstStyle/>
                    <a:p>
                      <a:r>
                        <a:rPr lang="en-GB" b="1" noProof="0" dirty="0"/>
                        <a:t>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14784"/>
                  </a:ext>
                </a:extLst>
              </a:tr>
              <a:tr h="984546">
                <a:tc>
                  <a:txBody>
                    <a:bodyPr/>
                    <a:lstStyle/>
                    <a:p>
                      <a:r>
                        <a:rPr lang="en-GB" b="1" noProof="0" dirty="0"/>
                        <a:t>Regional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714390"/>
                  </a:ext>
                </a:extLst>
              </a:tr>
              <a:tr h="984546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International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77921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4E196259-7B96-4027-872D-CAC48824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16" y="2488766"/>
            <a:ext cx="1009804" cy="794273"/>
          </a:xfrm>
          <a:prstGeom prst="rect">
            <a:avLst/>
          </a:prstGeom>
        </p:spPr>
      </p:pic>
      <p:pic>
        <p:nvPicPr>
          <p:cNvPr id="1026" name="Picture 2" descr="Organisation internationale de normalisation — Wikipédia">
            <a:extLst>
              <a:ext uri="{FF2B5EF4-FFF2-40B4-BE49-F238E27FC236}">
                <a16:creationId xmlns:a16="http://schemas.microsoft.com/office/drawing/2014/main" id="{7A2C099F-D658-4756-97AD-13097A2B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45" y="3461510"/>
            <a:ext cx="908634" cy="8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0684989-EF68-4756-BB27-C62E38481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94" b="93796" l="9728" r="89689">
                        <a14:foregroundMark x1="50973" y1="8759" x2="50973" y2="8759"/>
                        <a14:foregroundMark x1="50000" y1="12044" x2="50000" y2="12044"/>
                        <a14:foregroundMark x1="51362" y1="93796" x2="51362" y2="93796"/>
                        <a14:foregroundMark x1="51751" y1="92336" x2="51751" y2="92336"/>
                        <a14:foregroundMark x1="51751" y1="92336" x2="51751" y2="92336"/>
                        <a14:foregroundMark x1="52724" y1="91606" x2="52724" y2="91606"/>
                        <a14:foregroundMark x1="52140" y1="87591" x2="52140" y2="87591"/>
                        <a14:foregroundMark x1="43385" y1="73358" x2="43385" y2="73358"/>
                        <a14:foregroundMark x1="43774" y1="81022" x2="43774" y2="81022"/>
                        <a14:foregroundMark x1="9922" y1="47810" x2="9922" y2="47810"/>
                        <a14:foregroundMark x1="89105" y1="49635" x2="89105" y2="49635"/>
                        <a14:backgroundMark x1="48833" y1="10584" x2="48833" y2="10584"/>
                        <a14:backgroundMark x1="48833" y1="10584" x2="48833" y2="10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9314" y="3506471"/>
            <a:ext cx="1502813" cy="80111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6E5F5A7-5B8A-415D-8610-1BE9905A3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006" y="2646969"/>
            <a:ext cx="1352966" cy="44903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3528AFF-2995-430B-9472-45BBB726FB28}"/>
              </a:ext>
            </a:extLst>
          </p:cNvPr>
          <p:cNvSpPr txBox="1"/>
          <p:nvPr/>
        </p:nvSpPr>
        <p:spPr>
          <a:xfrm>
            <a:off x="5868144" y="1416259"/>
            <a:ext cx="2019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noProof="0" dirty="0"/>
              <a:t>National Standardisation Bodies</a:t>
            </a:r>
            <a:endParaRPr lang="fr-FR" b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6C38D3-54D0-4ED1-98C3-03A6F5B6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73122"/>
            <a:ext cx="834460" cy="8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TNF - Tobacco Reporter">
            <a:extLst>
              <a:ext uri="{FF2B5EF4-FFF2-40B4-BE49-F238E27FC236}">
                <a16:creationId xmlns:a16="http://schemas.microsoft.com/office/drawing/2014/main" id="{790C8F14-3045-4E08-ACD8-F360852E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98" y="3542863"/>
            <a:ext cx="1667947" cy="6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AC96CCD-2018-4C36-80A4-E8F3B58EF4C4}"/>
              </a:ext>
            </a:extLst>
          </p:cNvPr>
          <p:cNvSpPr txBox="1"/>
          <p:nvPr/>
        </p:nvSpPr>
        <p:spPr>
          <a:xfrm>
            <a:off x="2612966" y="1554758"/>
            <a:ext cx="201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noProof="0" dirty="0"/>
              <a:t>Local public events</a:t>
            </a:r>
            <a:endParaRPr lang="fr-FR" b="0" dirty="0"/>
          </a:p>
        </p:txBody>
      </p:sp>
      <p:sp>
        <p:nvSpPr>
          <p:cNvPr id="4" name="Flèche : angle droit à deux pointes 3">
            <a:extLst>
              <a:ext uri="{FF2B5EF4-FFF2-40B4-BE49-F238E27FC236}">
                <a16:creationId xmlns:a16="http://schemas.microsoft.com/office/drawing/2014/main" id="{4370DCE0-90CB-44AE-8FDC-25D00D219B0C}"/>
              </a:ext>
            </a:extLst>
          </p:cNvPr>
          <p:cNvSpPr/>
          <p:nvPr/>
        </p:nvSpPr>
        <p:spPr bwMode="auto">
          <a:xfrm rot="10800000">
            <a:off x="6156176" y="2986813"/>
            <a:ext cx="432048" cy="449033"/>
          </a:xfrm>
          <a:prstGeom prst="leftUp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CAC3A1-EAC9-4F1A-A556-384014CF7394}"/>
              </a:ext>
            </a:extLst>
          </p:cNvPr>
          <p:cNvSpPr txBox="1"/>
          <p:nvPr/>
        </p:nvSpPr>
        <p:spPr>
          <a:xfrm>
            <a:off x="5772557" y="2476598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/>
              <a:t>Vienna</a:t>
            </a:r>
            <a:br>
              <a:rPr lang="fr-FR" sz="1200" b="0" dirty="0"/>
            </a:br>
            <a:r>
              <a:rPr lang="fr-FR" sz="1200" b="0" dirty="0"/>
              <a:t>Agreement</a:t>
            </a:r>
          </a:p>
        </p:txBody>
      </p:sp>
    </p:spTree>
    <p:extLst>
      <p:ext uri="{BB962C8B-B14F-4D97-AF65-F5344CB8AC3E}">
        <p14:creationId xmlns:p14="http://schemas.microsoft.com/office/powerpoint/2010/main" val="4333827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AE2A24-B73D-4996-93B7-5DFC4D73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267" y="1652621"/>
            <a:ext cx="3295805" cy="200461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CORESTA Mission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F7D77D9-03FB-485F-BFD9-98674061C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62E7795-CC11-4851-A126-65C39E38B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39"/>
          <a:stretch/>
        </p:blipFill>
        <p:spPr>
          <a:xfrm>
            <a:off x="6335907" y="3189726"/>
            <a:ext cx="2556573" cy="154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D85FAB4-4BEF-4DD0-8F69-AFDEEE9F93C7}"/>
              </a:ext>
            </a:extLst>
          </p:cNvPr>
          <p:cNvSpPr txBox="1"/>
          <p:nvPr/>
        </p:nvSpPr>
        <p:spPr>
          <a:xfrm>
            <a:off x="786348" y="1363766"/>
            <a:ext cx="7571303" cy="3745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449263" algn="l"/>
                <a:tab pos="4038600" algn="l"/>
              </a:tabLst>
            </a:pPr>
            <a:r>
              <a:rPr lang="fr-FR" sz="1600" dirty="0">
                <a:solidFill>
                  <a:srgbClr val="C00000"/>
                </a:solidFill>
              </a:rPr>
              <a:t>	</a:t>
            </a:r>
            <a:r>
              <a:rPr lang="fr-FR" sz="1600" dirty="0">
                <a:solidFill>
                  <a:srgbClr val="0099CC"/>
                </a:solidFill>
              </a:rPr>
              <a:t>KNOWLEDGE SHARING</a:t>
            </a:r>
            <a:r>
              <a:rPr lang="fr-FR" sz="1600" dirty="0">
                <a:solidFill>
                  <a:srgbClr val="C00000"/>
                </a:solidFill>
              </a:rPr>
              <a:t>	</a:t>
            </a:r>
            <a:r>
              <a:rPr lang="fr-FR" sz="1600" dirty="0"/>
              <a:t>&amp;		COOPERATION	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1A3A56F-26AD-4A7A-853B-D4C97AFB7196}"/>
              </a:ext>
            </a:extLst>
          </p:cNvPr>
          <p:cNvSpPr txBox="1"/>
          <p:nvPr/>
        </p:nvSpPr>
        <p:spPr>
          <a:xfrm>
            <a:off x="35496" y="2186574"/>
            <a:ext cx="2214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9CC"/>
                </a:solidFill>
              </a:rPr>
              <a:t>Workshops</a:t>
            </a:r>
          </a:p>
          <a:p>
            <a:pPr marL="358775" lvl="1" indent="-176213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9CC"/>
                </a:solidFill>
              </a:rPr>
              <a:t>Symposiums</a:t>
            </a:r>
          </a:p>
          <a:p>
            <a:pPr marL="625475" lvl="2" indent="-176213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9CC"/>
                </a:solidFill>
              </a:rPr>
              <a:t>Conferences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D236B07-1F58-4975-BADC-1DEAC1DCFDC6}"/>
              </a:ext>
            </a:extLst>
          </p:cNvPr>
          <p:cNvSpPr txBox="1"/>
          <p:nvPr/>
        </p:nvSpPr>
        <p:spPr>
          <a:xfrm>
            <a:off x="2446944" y="953942"/>
            <a:ext cx="410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non-profit association promoting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9290255-C51F-4B44-90E7-C49BEA8D140D}"/>
              </a:ext>
            </a:extLst>
          </p:cNvPr>
          <p:cNvSpPr txBox="1"/>
          <p:nvPr/>
        </p:nvSpPr>
        <p:spPr>
          <a:xfrm>
            <a:off x="2703609" y="4355902"/>
            <a:ext cx="1868391" cy="374571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www.coresta.org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17CA54F-F090-4D3D-B9BC-3DD9CD313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018" y="1806090"/>
            <a:ext cx="2595472" cy="102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C71FD8A-9BD2-4BD5-BBE0-124F92D78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840" y="2643758"/>
            <a:ext cx="260318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4202E6-2674-435D-B5AF-489F9C451E5D}"/>
              </a:ext>
            </a:extLst>
          </p:cNvPr>
          <p:cNvSpPr txBox="1"/>
          <p:nvPr/>
        </p:nvSpPr>
        <p:spPr>
          <a:xfrm>
            <a:off x="1358516" y="3725619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b="0" dirty="0">
                <a:solidFill>
                  <a:srgbClr val="0099CC"/>
                </a:solidFill>
              </a:rPr>
              <a:t>Articles</a:t>
            </a:r>
            <a:br>
              <a:rPr lang="en-GB" sz="1200" b="0" dirty="0">
                <a:solidFill>
                  <a:srgbClr val="0099CC"/>
                </a:solidFill>
              </a:rPr>
            </a:br>
            <a:r>
              <a:rPr lang="en-GB" sz="1200" b="0" dirty="0">
                <a:solidFill>
                  <a:srgbClr val="0099CC"/>
                </a:solidFill>
              </a:rPr>
              <a:t>Presentations</a:t>
            </a:r>
            <a:br>
              <a:rPr lang="en-GB" sz="1200" b="0" dirty="0">
                <a:solidFill>
                  <a:srgbClr val="0099CC"/>
                </a:solidFill>
              </a:rPr>
            </a:br>
            <a:r>
              <a:rPr lang="en-GB" sz="1200" b="0" dirty="0">
                <a:solidFill>
                  <a:srgbClr val="0099CC"/>
                </a:solidFill>
              </a:rPr>
              <a:t>Abstracts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71D4E52-7C46-44B7-92C5-D2E48B80C27D}"/>
              </a:ext>
            </a:extLst>
          </p:cNvPr>
          <p:cNvSpPr txBox="1"/>
          <p:nvPr/>
        </p:nvSpPr>
        <p:spPr>
          <a:xfrm>
            <a:off x="4067944" y="3725619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0" dirty="0"/>
              <a:t>Technical Reports</a:t>
            </a:r>
            <a:br>
              <a:rPr lang="en-GB" sz="1200" b="0" dirty="0"/>
            </a:br>
            <a:r>
              <a:rPr lang="en-GB" sz="1200" b="0" dirty="0"/>
              <a:t>Guides</a:t>
            </a:r>
            <a:br>
              <a:rPr lang="en-GB" sz="1200" b="0" dirty="0"/>
            </a:br>
            <a:r>
              <a:rPr lang="en-GB" sz="1200" b="0" dirty="0"/>
              <a:t>Recommended Methods</a:t>
            </a:r>
          </a:p>
        </p:txBody>
      </p:sp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9DEB3E95-29A3-4688-88BF-23AA71EC1117}"/>
              </a:ext>
            </a:extLst>
          </p:cNvPr>
          <p:cNvSpPr/>
          <p:nvPr/>
        </p:nvSpPr>
        <p:spPr bwMode="auto">
          <a:xfrm rot="10800000" flipH="1">
            <a:off x="1163727" y="3574280"/>
            <a:ext cx="1512000" cy="1080000"/>
          </a:xfrm>
          <a:prstGeom prst="bentArrow">
            <a:avLst>
              <a:gd name="adj1" fmla="val 8017"/>
              <a:gd name="adj2" fmla="val 7966"/>
              <a:gd name="adj3" fmla="val 22833"/>
              <a:gd name="adj4" fmla="val 4375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lèche : virage 28">
            <a:extLst>
              <a:ext uri="{FF2B5EF4-FFF2-40B4-BE49-F238E27FC236}">
                <a16:creationId xmlns:a16="http://schemas.microsoft.com/office/drawing/2014/main" id="{50128FC0-54D9-4234-A7AE-150D973781E0}"/>
              </a:ext>
            </a:extLst>
          </p:cNvPr>
          <p:cNvSpPr/>
          <p:nvPr/>
        </p:nvSpPr>
        <p:spPr bwMode="auto">
          <a:xfrm rot="10800000">
            <a:off x="4590462" y="3574280"/>
            <a:ext cx="1512000" cy="1080000"/>
          </a:xfrm>
          <a:prstGeom prst="bentArrow">
            <a:avLst>
              <a:gd name="adj1" fmla="val 8017"/>
              <a:gd name="adj2" fmla="val 7966"/>
              <a:gd name="adj3" fmla="val 22833"/>
              <a:gd name="adj4" fmla="val 4375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2570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CORESTA Cooperation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D37B4-22A7-4679-8722-1794B204850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F7D77D9-03FB-485F-BFD9-98674061C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0" y="4848776"/>
            <a:ext cx="2231760" cy="294724"/>
          </a:xfrm>
        </p:spPr>
        <p:txBody>
          <a:bodyPr/>
          <a:lstStyle/>
          <a:p>
            <a:pPr>
              <a:defRPr/>
            </a:pPr>
            <a:r>
              <a:rPr lang="en-GB" dirty="0"/>
              <a:t>Stéphane Colard</a:t>
            </a:r>
          </a:p>
          <a:p>
            <a:pPr>
              <a:defRPr/>
            </a:pPr>
            <a:r>
              <a:rPr lang="en-GB" dirty="0"/>
              <a:t>ENDS Europe Conference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B2E68D-546B-4FA9-9F4A-B758316F6668}"/>
              </a:ext>
            </a:extLst>
          </p:cNvPr>
          <p:cNvSpPr txBox="1"/>
          <p:nvPr/>
        </p:nvSpPr>
        <p:spPr>
          <a:xfrm>
            <a:off x="106267" y="1019232"/>
            <a:ext cx="3242831" cy="18047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Since 1972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Agrochemicals Analysis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1993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Pest and Sanitation Management in Stored Tobacco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2004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Proficiency Testing for Detection of Transgenic Tobacco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2006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TSNA in Air-cured and Fire-cured Tobacco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2012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Agrochemical Residue Field Trials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2019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Collaborative Study of Low Nicotine Tobacco Agronomic Production Practices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A4FB45-8FF0-4C62-B7B4-AFD44A4D948F}"/>
              </a:ext>
            </a:extLst>
          </p:cNvPr>
          <p:cNvSpPr txBox="1"/>
          <p:nvPr/>
        </p:nvSpPr>
        <p:spPr>
          <a:xfrm>
            <a:off x="5868147" y="1019232"/>
            <a:ext cx="3168348" cy="14642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2005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Integrated Pest Management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2013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Extended Diagnostic Expert System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2015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Efficacy of Biological &amp; Eco-Friendly Crop Protection Agents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2015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Collaborative Study Black Shank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2017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Tobacco Alkaloid Genetics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2017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Tobacco Biotechnology and Omics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2021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 </a:t>
            </a:r>
            <a:r>
              <a:rPr lang="en-GB" sz="1000" b="0" i="1" dirty="0">
                <a:solidFill>
                  <a:srgbClr val="4472C4">
                    <a:lumMod val="75000"/>
                  </a:srgbClr>
                </a:solidFill>
                <a:latin typeface="+mn-lt"/>
              </a:rPr>
              <a:t>Nicotiana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 Germplasm Collection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942690-B4B6-47B6-9876-934C44566C48}"/>
              </a:ext>
            </a:extLst>
          </p:cNvPr>
          <p:cNvSpPr txBox="1"/>
          <p:nvPr/>
        </p:nvSpPr>
        <p:spPr>
          <a:xfrm>
            <a:off x="5868146" y="3064218"/>
            <a:ext cx="3168349" cy="12939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2005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Physical Test Methods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2006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Cigar Smoking Methods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2008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 Tobacco and Tobacco Products Analysis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C00000"/>
                </a:solidFill>
                <a:latin typeface="+mn-lt"/>
              </a:rPr>
              <a:t>2013 E-Vapour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2014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Cigarette Variability</a:t>
            </a:r>
          </a:p>
          <a:p>
            <a:pPr marL="355600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2019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Heated Tobacco Products</a:t>
            </a:r>
            <a:endParaRPr lang="en-GB" sz="1050" b="0" dirty="0">
              <a:solidFill>
                <a:srgbClr val="4472C4">
                  <a:lumMod val="75000"/>
                </a:srgbClr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479197-A178-476A-B1B8-3C5396C5364C}"/>
              </a:ext>
            </a:extLst>
          </p:cNvPr>
          <p:cNvSpPr txBox="1"/>
          <p:nvPr/>
        </p:nvSpPr>
        <p:spPr>
          <a:xfrm>
            <a:off x="106267" y="3090650"/>
            <a:ext cx="3275856" cy="14642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C00000"/>
                </a:solidFill>
                <a:latin typeface="+mn-lt"/>
              </a:rPr>
              <a:t>1996 Product Use Behaviour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2002 </a:t>
            </a:r>
            <a:r>
              <a:rPr lang="en-GB" sz="1000" b="0" i="1" dirty="0">
                <a:solidFill>
                  <a:srgbClr val="4472C4">
                    <a:lumMod val="75000"/>
                  </a:srgbClr>
                </a:solidFill>
                <a:latin typeface="+mn-lt"/>
              </a:rPr>
              <a:t>In Vitro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 Toxicity Testing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C00000"/>
                </a:solidFill>
                <a:latin typeface="+mn-lt"/>
              </a:rPr>
              <a:t>2009 Biomarkers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C00000"/>
                </a:solidFill>
                <a:latin typeface="+mn-lt"/>
              </a:rPr>
              <a:t>2018 Consumer Reported Outcome </a:t>
            </a:r>
            <a:br>
              <a:rPr lang="en-GB" sz="1000" dirty="0">
                <a:solidFill>
                  <a:srgbClr val="C00000"/>
                </a:solidFill>
                <a:latin typeface="+mn-lt"/>
              </a:rPr>
            </a:br>
            <a:r>
              <a:rPr lang="en-GB" sz="1000" dirty="0">
                <a:solidFill>
                  <a:srgbClr val="C00000"/>
                </a:solidFill>
                <a:latin typeface="+mn-lt"/>
              </a:rPr>
              <a:t>Measures Consortium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C00000"/>
                </a:solidFill>
                <a:latin typeface="+mn-lt"/>
              </a:rPr>
              <a:t>2019 21</a:t>
            </a:r>
            <a:r>
              <a:rPr lang="en-GB" sz="1000" baseline="30000" dirty="0">
                <a:solidFill>
                  <a:srgbClr val="C00000"/>
                </a:solidFill>
                <a:latin typeface="+mn-lt"/>
              </a:rPr>
              <a:t>st</a:t>
            </a:r>
            <a:r>
              <a:rPr lang="en-GB" sz="1000" dirty="0">
                <a:solidFill>
                  <a:srgbClr val="C00000"/>
                </a:solidFill>
                <a:latin typeface="+mn-lt"/>
              </a:rPr>
              <a:t> Century Toxicology for Next Generation Tobacco and Nicotine Products</a:t>
            </a:r>
          </a:p>
          <a:p>
            <a:pPr marL="180975" indent="-180975" algn="l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2020 </a:t>
            </a:r>
            <a:r>
              <a:rPr lang="en-GB" sz="1000" b="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Smoke Analysis</a:t>
            </a:r>
            <a:endParaRPr lang="en-GB" sz="1100" b="0" dirty="0">
              <a:solidFill>
                <a:srgbClr val="4472C4">
                  <a:lumMod val="75000"/>
                </a:srgbClr>
              </a:solidFill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C7A3C6E-817F-418C-B3AF-101F61F5E527}"/>
              </a:ext>
            </a:extLst>
          </p:cNvPr>
          <p:cNvSpPr txBox="1"/>
          <p:nvPr/>
        </p:nvSpPr>
        <p:spPr>
          <a:xfrm>
            <a:off x="5436095" y="4554704"/>
            <a:ext cx="36003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C00000"/>
                </a:solidFill>
                <a:latin typeface="+mn-lt"/>
              </a:rPr>
              <a:t>In red, the groups working on e-vapour products.</a:t>
            </a:r>
            <a:endParaRPr lang="fr-FR" sz="1100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436595C-11FF-4342-8B18-B59000EAAD7E}"/>
              </a:ext>
            </a:extLst>
          </p:cNvPr>
          <p:cNvSpPr/>
          <p:nvPr/>
        </p:nvSpPr>
        <p:spPr bwMode="auto">
          <a:xfrm>
            <a:off x="3203848" y="2188726"/>
            <a:ext cx="2736304" cy="1175112"/>
          </a:xfrm>
          <a:prstGeom prst="roundRect">
            <a:avLst/>
          </a:prstGeom>
          <a:solidFill>
            <a:srgbClr val="0099CC"/>
          </a:solidFill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GB" dirty="0">
                <a:solidFill>
                  <a:schemeClr val="bg1"/>
                </a:solidFill>
              </a:rPr>
              <a:t>600 experts cooperating in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25 working groups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4F31C46-CE67-4E4B-AE61-51A2F4C852DC}"/>
              </a:ext>
            </a:extLst>
          </p:cNvPr>
          <p:cNvSpPr>
            <a:spLocks noChangeAspect="1"/>
          </p:cNvSpPr>
          <p:nvPr/>
        </p:nvSpPr>
        <p:spPr bwMode="auto">
          <a:xfrm>
            <a:off x="4860032" y="3292664"/>
            <a:ext cx="1224000" cy="1224000"/>
          </a:xfrm>
          <a:prstGeom prst="ellipse">
            <a:avLst/>
          </a:prstGeom>
          <a:solidFill>
            <a:srgbClr val="00669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Product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Technology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79C4395-E65B-4534-B57D-A5B009E64FC8}"/>
              </a:ext>
            </a:extLst>
          </p:cNvPr>
          <p:cNvSpPr>
            <a:spLocks noChangeAspect="1"/>
          </p:cNvSpPr>
          <p:nvPr/>
        </p:nvSpPr>
        <p:spPr bwMode="auto">
          <a:xfrm>
            <a:off x="3059968" y="3292664"/>
            <a:ext cx="1224000" cy="1224000"/>
          </a:xfrm>
          <a:prstGeom prst="ellipse">
            <a:avLst/>
          </a:prstGeom>
          <a:solidFill>
            <a:srgbClr val="00669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Smoke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dirty="0">
                <a:solidFill>
                  <a:schemeClr val="bg1"/>
                </a:solidFill>
              </a:rPr>
              <a:t>Science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41CAE-AB39-4FEF-8358-1EBA9F1488BE}"/>
              </a:ext>
            </a:extLst>
          </p:cNvPr>
          <p:cNvSpPr>
            <a:spLocks noChangeAspect="1"/>
          </p:cNvSpPr>
          <p:nvPr/>
        </p:nvSpPr>
        <p:spPr bwMode="auto">
          <a:xfrm>
            <a:off x="3059968" y="1059718"/>
            <a:ext cx="1224000" cy="1224000"/>
          </a:xfrm>
          <a:prstGeom prst="ellipse">
            <a:avLst/>
          </a:prstGeom>
          <a:solidFill>
            <a:srgbClr val="00669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Agronomy </a:t>
            </a:r>
            <a:r>
              <a:rPr lang="en-GB" sz="1200" b="0" dirty="0">
                <a:solidFill>
                  <a:schemeClr val="bg1"/>
                </a:solidFill>
              </a:rPr>
              <a:t>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dirty="0">
                <a:solidFill>
                  <a:schemeClr val="bg1"/>
                </a:solidFill>
              </a:rPr>
              <a:t>Leaf Integrity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B7EC03D-CBE9-4DCE-B7D3-122D8DFFDAB8}"/>
              </a:ext>
            </a:extLst>
          </p:cNvPr>
          <p:cNvSpPr>
            <a:spLocks noChangeAspect="1"/>
          </p:cNvSpPr>
          <p:nvPr/>
        </p:nvSpPr>
        <p:spPr bwMode="auto">
          <a:xfrm>
            <a:off x="4860032" y="1059718"/>
            <a:ext cx="1224000" cy="1224000"/>
          </a:xfrm>
          <a:prstGeom prst="ellipse">
            <a:avLst/>
          </a:prstGeom>
          <a:solidFill>
            <a:srgbClr val="00669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Phytopathology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0" dirty="0">
                <a:solidFill>
                  <a:schemeClr val="bg1"/>
                </a:solidFill>
              </a:rPr>
              <a:t>&amp; Genetics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9174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ORESTA Grey Chart-2014">
  <a:themeElements>
    <a:clrScheme name="Charte CORESTA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Charte CORE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te CORESTA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e CORESTA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CORESTA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e CORESTA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E520790744442A2FFF186C587EDA1" ma:contentTypeVersion="15" ma:contentTypeDescription="Create a new document." ma:contentTypeScope="" ma:versionID="fe35ecb90e6ee837bdc442830fda4292">
  <xsd:schema xmlns:xsd="http://www.w3.org/2001/XMLSchema" xmlns:xs="http://www.w3.org/2001/XMLSchema" xmlns:p="http://schemas.microsoft.com/office/2006/metadata/properties" xmlns:ns2="bc7c6326-5b16-4f34-85cc-77be2e6d8e15" xmlns:ns3="efd76b4b-715b-4f7a-93ae-675e05105b90" targetNamespace="http://schemas.microsoft.com/office/2006/metadata/properties" ma:root="true" ma:fieldsID="0ef3cfbca07d060110572bb6ceecf492" ns2:_="" ns3:_="">
    <xsd:import namespace="bc7c6326-5b16-4f34-85cc-77be2e6d8e15"/>
    <xsd:import namespace="efd76b4b-715b-4f7a-93ae-675e05105b9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c6326-5b16-4f34-85cc-77be2e6d8e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19b3baa-0c81-4889-a961-8eaae0a562ec}" ma:internalName="TaxCatchAll" ma:showField="CatchAllData" ma:web="bc7c6326-5b16-4f34-85cc-77be2e6d8e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76b4b-715b-4f7a-93ae-675e05105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dd0d5ce-4540-4ed3-8d47-cd42d04554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42DE65-2066-474C-B90F-0E59AD5B6420}"/>
</file>

<file path=customXml/itemProps2.xml><?xml version="1.0" encoding="utf-8"?>
<ds:datastoreItem xmlns:ds="http://schemas.openxmlformats.org/officeDocument/2006/customXml" ds:itemID="{C6336FDF-B447-4F23-B94E-F16AB0A130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1008</Words>
  <Application>Microsoft Office PowerPoint</Application>
  <PresentationFormat>On-screen Show (16:9)</PresentationFormat>
  <Paragraphs>214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Courier New</vt:lpstr>
      <vt:lpstr>Times New Roman</vt:lpstr>
      <vt:lpstr>Wingdings</vt:lpstr>
      <vt:lpstr>CORESTA Grey Chart-2014</vt:lpstr>
      <vt:lpstr>Scientific Cooperation for International Standard Developments Relative to E-vapour Products  Stéphane Colard, CORESTA Secretary General </vt:lpstr>
      <vt:lpstr>Scientific Cooperation for International Standard Developments Relative to E-vapour Products</vt:lpstr>
      <vt:lpstr>Expectations and Responsibilities</vt:lpstr>
      <vt:lpstr>Need for International Standards</vt:lpstr>
      <vt:lpstr>Value of Scientific Research</vt:lpstr>
      <vt:lpstr>Knowledge Sharing and Cooperation</vt:lpstr>
      <vt:lpstr>Examples of Platform for Knowledge Sharing and Cooperation</vt:lpstr>
      <vt:lpstr>CORESTA Mission</vt:lpstr>
      <vt:lpstr>CORESTA Cooperation</vt:lpstr>
      <vt:lpstr>CORESTA Projects</vt:lpstr>
      <vt:lpstr>Update on CEN Standards</vt:lpstr>
      <vt:lpstr>Update on ISO Standards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ENDS EU2021 CORESTA International Standard Developments</dc:title>
  <dc:creator>CORESTA</dc:creator>
  <cp:keywords>COR-250-CXP</cp:keywords>
  <cp:lastModifiedBy>NdT</cp:lastModifiedBy>
  <cp:revision>134</cp:revision>
  <cp:lastPrinted>2021-03-04T14:55:30Z</cp:lastPrinted>
  <dcterms:created xsi:type="dcterms:W3CDTF">2014-07-21T08:48:55Z</dcterms:created>
  <dcterms:modified xsi:type="dcterms:W3CDTF">2021-04-20T15:52:55Z</dcterms:modified>
</cp:coreProperties>
</file>